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7" r:id="rId3"/>
    <p:sldId id="298" r:id="rId4"/>
    <p:sldId id="288" r:id="rId5"/>
    <p:sldId id="289" r:id="rId6"/>
    <p:sldId id="290" r:id="rId7"/>
    <p:sldId id="281" r:id="rId8"/>
    <p:sldId id="283" r:id="rId9"/>
    <p:sldId id="292" r:id="rId10"/>
    <p:sldId id="301" r:id="rId11"/>
    <p:sldId id="295" r:id="rId12"/>
    <p:sldId id="296" r:id="rId13"/>
    <p:sldId id="297" r:id="rId14"/>
    <p:sldId id="286" r:id="rId15"/>
    <p:sldId id="29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ECDEDC2E-3C15-457A-A8AB-B2894657660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815975" y="6453188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Dostupné z Metodického portálu www.</a:t>
            </a:r>
            <a:r>
              <a:rPr lang="cs-CZ" sz="1200" i="1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rvp.cz</a:t>
            </a: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B0B7-B992-462F-B5A3-F4F96F17BBD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B61BD-1FE1-4B6F-9E2B-9D14620E94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0E10F-D90A-4F50-BD3C-5AF5C3268F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C31B-6927-4FA1-AC31-2C2C8CFC02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A92A9-CC3E-41BA-85B7-CF0370F73D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B458-C5B9-4F5E-9EEE-C60716CD2F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B15F-79ED-4137-8F70-3FEC2AB606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A404-A22A-4E9D-9330-E7ED950D15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F956B-5065-4233-9F40-FEAEFAF467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D2925-15BA-4418-BE0B-845497692B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F0507D3A-C6AB-4121-8F6A-67EBC0BF93B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815975" y="6453188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Dostupné z Metodického portálu www.</a:t>
            </a:r>
            <a:r>
              <a:rPr lang="cs-CZ" sz="1200" i="1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rvp.cz</a:t>
            </a: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ter-fendt.de/m14cz/dreieck_cz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www.matematika.webz.cz/ostatni/trojuhelnik/seminarka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16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848600" cy="1295400"/>
          </a:xfrm>
        </p:spPr>
        <p:txBody>
          <a:bodyPr/>
          <a:lstStyle/>
          <a:p>
            <a:r>
              <a:rPr lang="cs-CZ" sz="4800" b="1"/>
              <a:t>Vlastnosti</a:t>
            </a:r>
            <a:br>
              <a:rPr lang="cs-CZ" sz="4800" b="1"/>
            </a:br>
            <a:r>
              <a:rPr lang="cs-CZ" sz="4800" b="1"/>
              <a:t>trojúhelníku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3789363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000">
                <a:solidFill>
                  <a:srgbClr val="284C6A"/>
                </a:solidFill>
                <a:latin typeface="Trebuchet MS" pitchFamily="34" charset="0"/>
              </a:rPr>
              <a:t>Těžnice trojúhelníku.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042988" y="1844675"/>
            <a:ext cx="6913562" cy="4506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Vlastnost těžnic</a:t>
            </a:r>
            <a:endParaRPr lang="cs-CZ" sz="2800" b="1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7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66825" y="1916113"/>
            <a:ext cx="6545263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755650" y="1052513"/>
            <a:ext cx="7893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Těžiště dělí těžnice v poměru 2:1 tak, že delší úsek těžnice leží vždy </a:t>
            </a:r>
            <a:br>
              <a:rPr lang="cs-CZ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u vrcholu. To znamená, že úsek těžnice od vrcholu do těžiště tvoří vždy 2/3 celkové délky těžnice.</a:t>
            </a:r>
            <a:r>
              <a:rPr lang="cs-CZ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65549" name="AutoShape 13"/>
          <p:cNvSpPr>
            <a:spLocks/>
          </p:cNvSpPr>
          <p:nvPr/>
        </p:nvSpPr>
        <p:spPr bwMode="auto">
          <a:xfrm rot="1575152">
            <a:off x="5592763" y="2408238"/>
            <a:ext cx="320675" cy="2376487"/>
          </a:xfrm>
          <a:prstGeom prst="rightBrace">
            <a:avLst>
              <a:gd name="adj1" fmla="val 61757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5867400" y="3357563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2/3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551" name="AutoShape 15"/>
          <p:cNvSpPr>
            <a:spLocks/>
          </p:cNvSpPr>
          <p:nvPr/>
        </p:nvSpPr>
        <p:spPr bwMode="auto">
          <a:xfrm rot="1575152">
            <a:off x="4775200" y="4611688"/>
            <a:ext cx="320675" cy="1181100"/>
          </a:xfrm>
          <a:prstGeom prst="rightBrace">
            <a:avLst>
              <a:gd name="adj1" fmla="val 30693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5060950" y="4970463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553" name="AutoShape 17"/>
          <p:cNvSpPr>
            <a:spLocks/>
          </p:cNvSpPr>
          <p:nvPr/>
        </p:nvSpPr>
        <p:spPr bwMode="auto">
          <a:xfrm rot="4280132">
            <a:off x="3355181" y="3694907"/>
            <a:ext cx="320675" cy="3313112"/>
          </a:xfrm>
          <a:prstGeom prst="rightBrace">
            <a:avLst>
              <a:gd name="adj1" fmla="val 86097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3362325" y="5272088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2/3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555" name="AutoShape 19"/>
          <p:cNvSpPr>
            <a:spLocks/>
          </p:cNvSpPr>
          <p:nvPr/>
        </p:nvSpPr>
        <p:spPr bwMode="auto">
          <a:xfrm rot="4253328">
            <a:off x="5724525" y="3690938"/>
            <a:ext cx="230188" cy="1611312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5624513" y="4394200"/>
            <a:ext cx="5762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557" name="AutoShape 21"/>
          <p:cNvSpPr>
            <a:spLocks/>
          </p:cNvSpPr>
          <p:nvPr/>
        </p:nvSpPr>
        <p:spPr bwMode="auto">
          <a:xfrm rot="7001156">
            <a:off x="5752306" y="4175920"/>
            <a:ext cx="320675" cy="2303462"/>
          </a:xfrm>
          <a:prstGeom prst="rightBrace">
            <a:avLst>
              <a:gd name="adj1" fmla="val 5986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5508625" y="5286375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2/3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559" name="AutoShape 23"/>
          <p:cNvSpPr>
            <a:spLocks/>
          </p:cNvSpPr>
          <p:nvPr/>
        </p:nvSpPr>
        <p:spPr bwMode="auto">
          <a:xfrm rot="7002973">
            <a:off x="4210050" y="3905251"/>
            <a:ext cx="320675" cy="1181100"/>
          </a:xfrm>
          <a:prstGeom prst="rightBrace">
            <a:avLst>
              <a:gd name="adj1" fmla="val 30693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3981450" y="4481513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1/3</a:t>
            </a:r>
            <a:endParaRPr lang="cs-CZ">
              <a:solidFill>
                <a:srgbClr val="00CC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/>
      <p:bldP spid="65548" grpId="0"/>
      <p:bldP spid="65549" grpId="0" animBg="1"/>
      <p:bldP spid="65550" grpId="0"/>
      <p:bldP spid="65551" grpId="0" animBg="1"/>
      <p:bldP spid="65552" grpId="0"/>
      <p:bldP spid="65553" grpId="0" animBg="1"/>
      <p:bldP spid="65553" grpId="1" animBg="1"/>
      <p:bldP spid="65554" grpId="0"/>
      <p:bldP spid="65554" grpId="1"/>
      <p:bldP spid="65555" grpId="0" animBg="1"/>
      <p:bldP spid="65555" grpId="1" animBg="1"/>
      <p:bldP spid="65556" grpId="0"/>
      <p:bldP spid="65556" grpId="1"/>
      <p:bldP spid="65557" grpId="0" animBg="1"/>
      <p:bldP spid="65557" grpId="1" animBg="1"/>
      <p:bldP spid="65558" grpId="0"/>
      <p:bldP spid="65558" grpId="1"/>
      <p:bldP spid="65559" grpId="0" animBg="1"/>
      <p:bldP spid="65559" grpId="1" animBg="1"/>
      <p:bldP spid="65560" grpId="0"/>
      <p:bldP spid="655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Pár příkladů k procvičení </a:t>
            </a:r>
            <a:r>
              <a:rPr lang="cs-CZ" sz="2000" b="1"/>
              <a:t>– příklad č. 1:</a:t>
            </a:r>
            <a:endParaRPr lang="cs-CZ" sz="3600" b="1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2988" y="1484313"/>
            <a:ext cx="6913562" cy="486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4213" y="1052513"/>
            <a:ext cx="8280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Sestrojte těžnice trojúhelníku ABC, je-li a = 6 cm, b = 3 cm,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c = 7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animBg="1"/>
      <p:bldP spid="593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Pár příkladů k procvičení </a:t>
            </a:r>
            <a:r>
              <a:rPr lang="cs-CZ" sz="2000" b="1"/>
              <a:t>– příklad č. 2:</a:t>
            </a:r>
            <a:endParaRPr lang="cs-CZ" sz="3600" b="1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042988" y="1484313"/>
            <a:ext cx="6913562" cy="486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68313" y="981075"/>
            <a:ext cx="84963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Sestrojte těžnice trojúhelníku ABC, je-li b = 6 cm,  = 125°,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c = 55 mm.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animBg="1"/>
      <p:bldP spid="604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Pár příkladů k procvičení </a:t>
            </a:r>
            <a:r>
              <a:rPr lang="cs-CZ" sz="2000" b="1"/>
              <a:t>– příklad č. 3:</a:t>
            </a:r>
            <a:endParaRPr lang="cs-CZ" sz="3600" b="1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042988" y="1484313"/>
            <a:ext cx="6913562" cy="486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1052513"/>
            <a:ext cx="8280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Sestrojte těžnice trojúhelníku ABC, jestliže a = 65 mm,  = 75°,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 = 45°.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animBg="1"/>
      <p:bldP spid="61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135937" cy="8651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Pamatuj si!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00113" y="2708275"/>
            <a:ext cx="755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Těžnice trojúhelníku je vzdálenost vrcholu trojúhelníku od středu protilehlé strany (úsečka spojující vrchol trojúhelníku se středem protilehlé strany).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1463675" y="4652963"/>
            <a:ext cx="73564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To znamená: </a:t>
            </a:r>
            <a:br>
              <a:rPr lang="cs-CZ" sz="20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Těžnice trojúhelníku t</a:t>
            </a:r>
            <a:r>
              <a:rPr lang="cs-CZ" sz="2000" b="1" i="1" baseline="-25000">
                <a:solidFill>
                  <a:srgbClr val="00CC00"/>
                </a:solidFill>
                <a:latin typeface="Trebuchet MS" pitchFamily="34" charset="0"/>
              </a:rPr>
              <a:t>a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je úsečka spojující střed strany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a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br>
              <a:rPr lang="cs-CZ" sz="20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s vrcholem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A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, těžnice t</a:t>
            </a:r>
            <a:r>
              <a:rPr lang="cs-CZ" sz="2000" b="1" i="1" baseline="-25000">
                <a:solidFill>
                  <a:srgbClr val="00CC00"/>
                </a:solidFill>
                <a:latin typeface="Trebuchet MS" pitchFamily="34" charset="0"/>
              </a:rPr>
              <a:t>b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je úsečka spojující střed strany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b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br>
              <a:rPr lang="cs-CZ" sz="20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s vrcholem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B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a těžnice t</a:t>
            </a:r>
            <a:r>
              <a:rPr lang="cs-CZ" sz="2000" b="1" i="1" baseline="-25000">
                <a:solidFill>
                  <a:srgbClr val="00CC00"/>
                </a:solidFill>
                <a:latin typeface="Trebuchet MS" pitchFamily="34" charset="0"/>
              </a:rPr>
              <a:t>c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je úsečka spojující střed strany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c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br>
              <a:rPr lang="cs-CZ" sz="20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s vrcholem </a:t>
            </a:r>
            <a:r>
              <a:rPr lang="cs-CZ" sz="2000" b="1" i="1">
                <a:solidFill>
                  <a:srgbClr val="00CC00"/>
                </a:solidFill>
                <a:latin typeface="Trebuchet MS" pitchFamily="34" charset="0"/>
              </a:rPr>
              <a:t>C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. </a:t>
            </a:r>
          </a:p>
        </p:txBody>
      </p:sp>
      <p:pic>
        <p:nvPicPr>
          <p:cNvPr id="50209" name="Picture 33" descr="Název souboru: j0398159.wmf&#10;Klíčová slova: akademikové, děti, dívky ...&#10;Velikost souboru: 20 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450" y="447675"/>
            <a:ext cx="2044700" cy="204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98" grpId="0"/>
      <p:bldP spid="502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135937" cy="8651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Na závěr: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900113" y="1700213"/>
            <a:ext cx="7559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800" b="1">
                <a:solidFill>
                  <a:srgbClr val="284C6A"/>
                </a:solidFill>
                <a:latin typeface="Trebuchet MS" pitchFamily="34" charset="0"/>
                <a:hlinkClick r:id="rId2"/>
              </a:rPr>
              <a:t>Applet</a:t>
            </a:r>
            <a:endParaRPr lang="cs-CZ" sz="28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566988"/>
            <a:ext cx="80057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Vyber z nabídky možností </a:t>
            </a:r>
            <a:r>
              <a:rPr lang="cs-CZ" sz="2000" b="1" i="1">
                <a:solidFill>
                  <a:srgbClr val="284C6A"/>
                </a:solidFill>
                <a:latin typeface="Trebuchet MS" pitchFamily="34" charset="0"/>
              </a:rPr>
              <a:t>těžnice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a pohybuj kterýmkoliv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z vrcholů trojúhelníku. Vyzkoušej a odpověz na následující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otázky: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95513" y="1944688"/>
            <a:ext cx="3552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</a:rPr>
              <a:t>(http://www.walter-fendt.de/m14cz/dreieck_cz.htm)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619250" y="3429000"/>
            <a:ext cx="71437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1.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Nachází se těžiště vždy uvnitř trojúhelníku?</a:t>
            </a:r>
            <a:r>
              <a:rPr lang="cs-CZ" sz="4400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619250" y="4222750"/>
            <a:ext cx="71437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2.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Jaké pravidlo platí pro těžnice a těžiště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u rovnoramenného a rovnostranného trojúhelníku?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619250" y="5086350"/>
            <a:ext cx="7143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3.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Pokus se odpovědět na otázku, kde se nachází těžiště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kružnice, čtverce, kosočtverce, obdélníku a dalších geometrických tvarů.</a:t>
            </a:r>
            <a:endParaRPr lang="cs-CZ" sz="4400" b="1">
              <a:solidFill>
                <a:srgbClr val="284C6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/>
      <p:bldP spid="63492" grpId="0"/>
      <p:bldP spid="63493" grpId="0"/>
      <p:bldP spid="63494" grpId="0"/>
      <p:bldP spid="63495" grpId="0"/>
      <p:bldP spid="634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042988" y="3284538"/>
            <a:ext cx="6913562" cy="306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Těžiště</a:t>
            </a:r>
            <a:endParaRPr lang="cs-CZ" sz="2800" b="1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927100" y="765175"/>
            <a:ext cx="7245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Pojem těžiště patří spíše do fyziky, kde se zjišťuje jeho poloha experimentálně. Těleso podpíráme v různých místech a snažíme se najít takovou polohu na podpěře, v níž zůstane těleso v klidu.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942975" y="2809875"/>
            <a:ext cx="78930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Těžiště je vlastně rovnovážný bod tělesa, hmotný střed tělesa.</a:t>
            </a:r>
          </a:p>
        </p:txBody>
      </p:sp>
      <p:pic>
        <p:nvPicPr>
          <p:cNvPr id="51237" name="Picture 37" descr="2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357563"/>
            <a:ext cx="5257800" cy="2786062"/>
          </a:xfrm>
          <a:prstGeom prst="rect">
            <a:avLst/>
          </a:prstGeom>
          <a:noFill/>
        </p:spPr>
      </p:pic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5364163" y="6021388"/>
            <a:ext cx="287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000"/>
              <a:t>Obrázek: http://mfweb.wz.cz/fyzika/48.htm</a:t>
            </a:r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928688" y="1773238"/>
            <a:ext cx="72453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U desek se těžiště určuje olovnicí, kterou zavěsíme spolu </a:t>
            </a:r>
            <a:br>
              <a:rPr lang="cs-CZ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s deskou v jednom bodě. Po uklidnění prochází olovnicí přímka, které říkáme těžnice. V průsečíku těžnic leží těžiště (viz obrázek).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4" grpId="0"/>
      <p:bldP spid="51205" grpId="0"/>
      <p:bldP spid="51211" grpId="0"/>
      <p:bldP spid="51238" grpId="0"/>
      <p:bldP spid="512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057275" y="2420938"/>
            <a:ext cx="6913563" cy="3930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Těžiště</a:t>
            </a:r>
            <a:endParaRPr lang="cs-CZ" sz="2800" b="1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27100" y="1052513"/>
            <a:ext cx="72453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Kdybychom místo nepravidelné desky použili trojúhelník </a:t>
            </a:r>
            <a:br>
              <a:rPr lang="cs-CZ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a zavěšovali jej jako na předcházejícím obrázku v jeho vrcholech, nalezli bychom experimentálně i těžnice </a:t>
            </a:r>
            <a:br>
              <a:rPr lang="cs-CZ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trojúhelníku a v jejich průsečíku těžiště trojúhelníku.</a:t>
            </a:r>
          </a:p>
        </p:txBody>
      </p: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51138"/>
            <a:ext cx="1900237" cy="838200"/>
          </a:xfrm>
          <a:prstGeom prst="rect">
            <a:avLst/>
          </a:prstGeom>
          <a:noFill/>
        </p:spPr>
      </p:pic>
      <p:sp>
        <p:nvSpPr>
          <p:cNvPr id="62473" name="AutoShape 9"/>
          <p:cNvSpPr>
            <a:spLocks noChangeArrowheads="1"/>
          </p:cNvSpPr>
          <p:nvPr/>
        </p:nvSpPr>
        <p:spPr bwMode="auto">
          <a:xfrm rot="6753324">
            <a:off x="1784350" y="4256088"/>
            <a:ext cx="2593975" cy="15113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2700" y="2765425"/>
            <a:ext cx="2030413" cy="1095375"/>
          </a:xfrm>
          <a:prstGeom prst="rect">
            <a:avLst/>
          </a:prstGeom>
          <a:noFill/>
        </p:spPr>
      </p:pic>
      <p:sp>
        <p:nvSpPr>
          <p:cNvPr id="62476" name="Line 12"/>
          <p:cNvSpPr>
            <a:spLocks noChangeAspect="1" noChangeShapeType="1"/>
          </p:cNvSpPr>
          <p:nvPr/>
        </p:nvSpPr>
        <p:spPr bwMode="auto">
          <a:xfrm>
            <a:off x="2887663" y="3573463"/>
            <a:ext cx="1587" cy="20113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 rot="-49950425">
            <a:off x="5257007" y="3264693"/>
            <a:ext cx="1511300" cy="2735263"/>
            <a:chOff x="1737" y="2387"/>
            <a:chExt cx="952" cy="1723"/>
          </a:xfrm>
        </p:grpSpPr>
        <p:sp>
          <p:nvSpPr>
            <p:cNvPr id="62477" name="AutoShape 13"/>
            <p:cNvSpPr>
              <a:spLocks noChangeArrowheads="1"/>
            </p:cNvSpPr>
            <p:nvPr/>
          </p:nvSpPr>
          <p:spPr bwMode="auto">
            <a:xfrm rot="6753324">
              <a:off x="1396" y="2817"/>
              <a:ext cx="1634" cy="95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478" name="Line 14"/>
            <p:cNvSpPr>
              <a:spLocks noChangeAspect="1" noChangeShapeType="1"/>
            </p:cNvSpPr>
            <p:nvPr/>
          </p:nvSpPr>
          <p:spPr bwMode="auto">
            <a:xfrm>
              <a:off x="2091" y="2387"/>
              <a:ext cx="1" cy="1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6070600" y="3846513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495800" y="521335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6042025" y="47672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768975" y="456565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/>
      <p:bldP spid="62468" grpId="0"/>
      <p:bldP spid="62473" grpId="0" animBg="1"/>
      <p:bldP spid="62476" grpId="0" animBg="1"/>
      <p:bldP spid="62480" grpId="0" animBg="1"/>
      <p:bldP spid="62481" grpId="0"/>
      <p:bldP spid="62482" grpId="0" animBg="1"/>
      <p:bldP spid="62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042988" y="3141663"/>
            <a:ext cx="6913562" cy="3209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Těžnice trojúhelníku</a:t>
            </a:r>
            <a:endParaRPr lang="cs-CZ" sz="2800" b="1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927100" y="1052513"/>
            <a:ext cx="7893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700" b="1">
                <a:solidFill>
                  <a:srgbClr val="284C6A"/>
                </a:solidFill>
                <a:latin typeface="Trebuchet MS" pitchFamily="34" charset="0"/>
              </a:rPr>
              <a:t>V matematice samozřejmě nehledáme těžnice a následně těžiště experimentálně, ale přesně je při konstrukcích rýsujeme.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900113" y="1614488"/>
            <a:ext cx="7893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700" b="1">
                <a:solidFill>
                  <a:srgbClr val="284C6A"/>
                </a:solidFill>
                <a:latin typeface="Trebuchet MS" pitchFamily="34" charset="0"/>
              </a:rPr>
              <a:t>Vycházíme při tom ze znalosti těžnice trojúhelníku, na což byste možná pomocí obrázků na předcházejícím snímku již i sami dokázali odpovědět.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914400" y="2406650"/>
            <a:ext cx="78930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700" b="1">
                <a:solidFill>
                  <a:srgbClr val="FF0000"/>
                </a:solidFill>
                <a:latin typeface="Trebuchet MS" pitchFamily="34" charset="0"/>
              </a:rPr>
              <a:t>Těžnice trojúhelníku je úsečka spojující vrchol trojúhelníku se středem jeho protilehlé strany. </a:t>
            </a:r>
          </a:p>
        </p:txBody>
      </p:sp>
      <p:pic>
        <p:nvPicPr>
          <p:cNvPr id="52254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125" y="3189288"/>
            <a:ext cx="507682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5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6125" y="3189288"/>
            <a:ext cx="507682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56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6125" y="3189288"/>
            <a:ext cx="507682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7" grpId="0"/>
      <p:bldP spid="52228" grpId="0"/>
      <p:bldP spid="52230" grpId="0"/>
      <p:bldP spid="52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114425" y="2420938"/>
            <a:ext cx="6913563" cy="3930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Těžnice trojúhelníku</a:t>
            </a:r>
            <a:endParaRPr lang="cs-CZ" sz="2800" b="1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927100" y="908050"/>
            <a:ext cx="7893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- vzdálenost středu strany a protějšího (příslušného) vrcholu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928688" y="1296988"/>
            <a:ext cx="7893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- úsečka, jejímiž krajními body jsou vrchol trojúhelníku a střed protější strany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927100" y="1844675"/>
            <a:ext cx="78930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Protože trojúhelník má tři vrcholy a k nim příslušné (protější) tři strany, má, jak bylo vidět i na předcházejícím snímku, tři těžnice.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pic>
        <p:nvPicPr>
          <p:cNvPr id="53284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85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86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87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88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89" name="Picture 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90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91" name="Picture 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92" name="Picture 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9713" y="2541588"/>
            <a:ext cx="61579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1" grpId="0"/>
      <p:bldP spid="53252" grpId="0"/>
      <p:bldP spid="53253" grpId="0"/>
      <p:bldP spid="532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114425" y="1989138"/>
            <a:ext cx="6913563" cy="436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135938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Těžnice trojúhelníku</a:t>
            </a:r>
            <a:endParaRPr lang="cs-CZ" sz="2800" b="1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941388" y="620713"/>
            <a:ext cx="7893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Body S</a:t>
            </a:r>
            <a:r>
              <a:rPr lang="cs-CZ" sz="1600" b="1" i="1" baseline="-25000">
                <a:solidFill>
                  <a:srgbClr val="284C6A"/>
                </a:solidFill>
                <a:latin typeface="Trebuchet MS" pitchFamily="34" charset="0"/>
              </a:rPr>
              <a:t>a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, S</a:t>
            </a:r>
            <a:r>
              <a:rPr lang="cs-CZ" sz="1600" b="1" i="1" baseline="-25000">
                <a:solidFill>
                  <a:srgbClr val="284C6A"/>
                </a:solidFill>
                <a:latin typeface="Trebuchet MS" pitchFamily="34" charset="0"/>
              </a:rPr>
              <a:t>b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 a S</a:t>
            </a:r>
            <a:r>
              <a:rPr lang="cs-CZ" sz="1600" b="1" i="1" baseline="-25000">
                <a:solidFill>
                  <a:srgbClr val="284C6A"/>
                </a:solidFill>
                <a:latin typeface="Trebuchet MS" pitchFamily="34" charset="0"/>
              </a:rPr>
              <a:t>c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 jsou středy stran trojúhelníku.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928688" y="836613"/>
            <a:ext cx="7893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Těžnice se protínají v jednom bodě </a:t>
            </a:r>
            <a:r>
              <a:rPr lang="cs-CZ" sz="1600" b="1" i="1">
                <a:solidFill>
                  <a:srgbClr val="284C6A"/>
                </a:solidFill>
                <a:latin typeface="Trebuchet MS" pitchFamily="34" charset="0"/>
              </a:rPr>
              <a:t>T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, tzv. </a:t>
            </a:r>
            <a:r>
              <a:rPr lang="cs-CZ" sz="1600" b="1">
                <a:solidFill>
                  <a:srgbClr val="FF0000"/>
                </a:solidFill>
                <a:latin typeface="Trebuchet MS" pitchFamily="34" charset="0"/>
              </a:rPr>
              <a:t>těžišti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928688" y="1196975"/>
            <a:ext cx="82153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Těžnice označujeme obvykle malým písmenem </a:t>
            </a:r>
            <a:r>
              <a:rPr lang="cs-CZ" sz="1600" b="1" i="1">
                <a:solidFill>
                  <a:srgbClr val="284C6A"/>
                </a:solidFill>
                <a:latin typeface="Trebuchet MS" pitchFamily="34" charset="0"/>
              </a:rPr>
              <a:t>t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 s indexem názvu strany, ke které příslušná těžnice patří.</a:t>
            </a:r>
            <a:endParaRPr lang="cs-CZ" sz="16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928688" y="1628775"/>
            <a:ext cx="78930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Slovem těžnice označujeme v trojúhelníku jak úsečku, tak její délku.</a:t>
            </a:r>
            <a:endParaRPr lang="cs-CZ" sz="16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54308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09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0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1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2" name="Picture 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3" name="Picture 4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5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16" name="Picture 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4488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/>
      <p:bldP spid="54276" grpId="0"/>
      <p:bldP spid="54277" grpId="0"/>
      <p:bldP spid="54305" grpId="0"/>
      <p:bldP spid="543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042988" y="2349500"/>
            <a:ext cx="6913562" cy="400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Konstrukce těžnice trojúhelníku.</a:t>
            </a:r>
            <a:endParaRPr lang="cs-CZ" sz="2800" b="1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27100" y="1116013"/>
            <a:ext cx="7893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Základem konstrukce těžnice trojúhelníku je sestrojení středu strany trojúhelníku a její spojení s protějším vrcholem.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927100" y="1498600"/>
            <a:ext cx="78930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K sestrojení středu strany nám pomůže znalost rýsování osy úsečky.</a:t>
            </a:r>
            <a:br>
              <a:rPr lang="cs-CZ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400" b="1">
                <a:solidFill>
                  <a:srgbClr val="284C6A"/>
                </a:solidFill>
                <a:latin typeface="Trebuchet MS" pitchFamily="34" charset="0"/>
              </a:rPr>
              <a:t>Klikněte na obrázek a na otevřené stránce vyberte nabídku těžnice. Poté pozorně pozorujte, jak postupovat při rýsování těžnic trojúhelníku.</a:t>
            </a:r>
            <a:r>
              <a:rPr lang="cs-CZ" sz="1700" b="1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pic>
        <p:nvPicPr>
          <p:cNvPr id="44058" name="Picture 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420938"/>
            <a:ext cx="5295900" cy="3835400"/>
          </a:xfrm>
          <a:prstGeom prst="rect">
            <a:avLst/>
          </a:prstGeom>
          <a:noFill/>
        </p:spPr>
      </p:pic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373438" y="6064250"/>
            <a:ext cx="452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</a:rPr>
              <a:t>http://www.matematika.webz.cz/ostatni/trojuhelnik/seminarka.swf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6" grpId="0"/>
      <p:bldP spid="44037" grpId="0"/>
      <p:bldP spid="440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042988" y="1916113"/>
            <a:ext cx="6913562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Těžnice v trojúhelníku ostroúhlém.</a:t>
            </a:r>
            <a:endParaRPr lang="cs-CZ" sz="2800" b="1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27100" y="1196975"/>
            <a:ext cx="7893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K sestrojení těžnice vede z pohledu konstrukčního, jak již bylo řečeno, nalezení středu strany a jeho spojení s protějším vrcholem.</a:t>
            </a:r>
          </a:p>
        </p:txBody>
      </p:sp>
      <p:pic>
        <p:nvPicPr>
          <p:cNvPr id="4612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3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5" name="Picture 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6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7" name="Picture 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8" name="Picture 4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29" name="Picture 4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0" name="Picture 5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1" name="Picture 5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2" name="Picture 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3" name="Picture 5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4" name="Picture 5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5" name="Picture 5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6" name="Picture 5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7" name="Picture 5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8" name="Picture 5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39" name="Picture 5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43050" y="2058988"/>
            <a:ext cx="59817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3" grpId="0"/>
      <p:bldP spid="46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042988" y="2089150"/>
            <a:ext cx="6913562" cy="432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Těžnice v trojúhelníku tupoúhlém.</a:t>
            </a:r>
            <a:endParaRPr lang="cs-CZ" sz="2800" b="1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27100" y="1125538"/>
            <a:ext cx="7893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Na rozdíl od výšek leží všechny těžnice a tudíž i těžiště vždy uvnitř trojúhelníku. Přesvědčíme se o tom tentokrát na trojúhelníku tupoúhlém. 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56354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55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56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57" name="Picture 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59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0" name="Picture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1" name="Picture 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2" name="Picture 4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3" name="Picture 4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4" name="Picture 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5" name="Picture 4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6" name="Picture 4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7" name="Picture 4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8" name="Picture 4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69" name="Picture 4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70" name="Picture 5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70088" y="2157413"/>
            <a:ext cx="512286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/>
      <p:bldP spid="56324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1968</TotalTime>
  <Words>499</Words>
  <Application>Microsoft Office PowerPoint</Application>
  <PresentationFormat>Předvádění na obrazovce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Calibri</vt:lpstr>
      <vt:lpstr>Times New Roman</vt:lpstr>
      <vt:lpstr>Symbol</vt:lpstr>
      <vt:lpstr>Prezentace Školicí seminář</vt:lpstr>
      <vt:lpstr>Vlastnosti trojúhelníku</vt:lpstr>
      <vt:lpstr>Těžiště</vt:lpstr>
      <vt:lpstr>Těžiště</vt:lpstr>
      <vt:lpstr>Těžnice trojúhelníku</vt:lpstr>
      <vt:lpstr>Těžnice trojúhelníku</vt:lpstr>
      <vt:lpstr>Těžnice trojúhelníku</vt:lpstr>
      <vt:lpstr>Konstrukce těžnice trojúhelníku.</vt:lpstr>
      <vt:lpstr>Těžnice v trojúhelníku ostroúhlém.</vt:lpstr>
      <vt:lpstr>Těžnice v trojúhelníku tupoúhlém.</vt:lpstr>
      <vt:lpstr>Vlastnost těžnic</vt:lpstr>
      <vt:lpstr>Pár příkladů k procvičení – příklad č. 1:</vt:lpstr>
      <vt:lpstr>Pár příkladů k procvičení – příklad č. 2:</vt:lpstr>
      <vt:lpstr>Pár příkladů k procvičení – příklad č. 3:</vt:lpstr>
      <vt:lpstr>Pamatuj si!</vt:lpstr>
      <vt:lpstr>Na závěr:</vt:lpstr>
    </vt:vector>
  </TitlesOfParts>
  <Company>Základní škola 1. máje Hranice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Těžnice trojúhelníku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mikovcovasarka</cp:lastModifiedBy>
  <cp:revision>156</cp:revision>
  <dcterms:created xsi:type="dcterms:W3CDTF">2008-05-31T11:29:33Z</dcterms:created>
  <dcterms:modified xsi:type="dcterms:W3CDTF">2019-03-03T21:25:43Z</dcterms:modified>
</cp:coreProperties>
</file>