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421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421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421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1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422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422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2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3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424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424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4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5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426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426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426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9426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427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42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42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42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942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42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427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427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427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B84F9F-FBC9-45C3-A593-9C41142D92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A29F1-AB37-4728-BB52-03FF065BBE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A73C0-6CAD-4FB0-ACB3-482653D792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E995F2-9178-4091-AE35-866208FDBA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B9E72-6326-4791-8271-9BFD3DB283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9DFDF-C376-4425-A3E0-C0E784002E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02864-2E21-4C29-A768-08DA7539F6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4CD3F-2992-413A-B68B-B3DCC8F007F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0281F-C733-43D2-85F0-3F365C9BF0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B89C1-5A9B-497F-AFF7-243C202B8B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3031D-719E-459B-82CE-021FEBEE245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99108-17A4-4EFB-BD80-781648E30B1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318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31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1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320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32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1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322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32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32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323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324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932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324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324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324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325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932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32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32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932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932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BE567A-6281-48B9-A717-C135EEFB1E7F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/>
              <a:t>Čtyřúhelníky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5400"/>
              <a:t>Druhy čtyřúhelníků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642938" y="6356350"/>
            <a:ext cx="7572375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cs-CZ" sz="1200" i="1">
                <a:latin typeface="Calibri" pitchFamily="34" charset="0"/>
                <a:cs typeface="Arial" charset="0"/>
              </a:rPr>
              <a:t>Dostupné z Metodického portálu www.rvp.cz, ISSN: 1802-4785, financovaného z ESF a státního rozpočtu ČR. 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prvky čtyřúhelníku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484313"/>
            <a:ext cx="4968875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vrcholy: A, B, C, D</a:t>
            </a:r>
          </a:p>
          <a:p>
            <a:pPr>
              <a:lnSpc>
                <a:spcPct val="90000"/>
              </a:lnSpc>
            </a:pPr>
            <a:r>
              <a:rPr lang="cs-CZ"/>
              <a:t>strany: AB, BC, CD, AD</a:t>
            </a:r>
          </a:p>
          <a:p>
            <a:pPr>
              <a:lnSpc>
                <a:spcPct val="90000"/>
              </a:lnSpc>
            </a:pPr>
            <a:r>
              <a:rPr lang="cs-CZ"/>
              <a:t>dvojice protějších stran: </a:t>
            </a:r>
            <a:br>
              <a:rPr lang="cs-CZ"/>
            </a:br>
            <a:r>
              <a:rPr lang="cs-CZ"/>
              <a:t>AB a CD, BC a AD</a:t>
            </a:r>
          </a:p>
          <a:p>
            <a:pPr>
              <a:lnSpc>
                <a:spcPct val="90000"/>
              </a:lnSpc>
            </a:pPr>
            <a:r>
              <a:rPr lang="cs-CZ"/>
              <a:t>úhlopříčky: AC, BD</a:t>
            </a:r>
          </a:p>
          <a:p>
            <a:pPr>
              <a:lnSpc>
                <a:spcPct val="90000"/>
              </a:lnSpc>
            </a:pPr>
            <a:r>
              <a:rPr lang="cs-CZ"/>
              <a:t>vnitřní úhly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δ</a:t>
            </a:r>
          </a:p>
          <a:p>
            <a:pPr>
              <a:lnSpc>
                <a:spcPct val="90000"/>
              </a:lnSpc>
            </a:pPr>
            <a:r>
              <a:rPr lang="cs-CZ">
                <a:solidFill>
                  <a:srgbClr val="FF0000"/>
                </a:solidFill>
              </a:rPr>
              <a:t>součet vnitřních úhlů každého čtyřúhelníku </a:t>
            </a:r>
            <a:br>
              <a:rPr lang="cs-CZ">
                <a:solidFill>
                  <a:srgbClr val="FF0000"/>
                </a:solidFill>
              </a:rPr>
            </a:br>
            <a:r>
              <a:rPr lang="cs-CZ">
                <a:solidFill>
                  <a:srgbClr val="FF0000"/>
                </a:solidFill>
              </a:rPr>
              <a:t>je 360°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50825" y="50847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484438" y="50133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00113" y="170021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276600" y="17002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11188" y="2133600"/>
            <a:ext cx="2881312" cy="2951163"/>
          </a:xfrm>
          <a:prstGeom prst="parallelogram">
            <a:avLst>
              <a:gd name="adj" fmla="val 25000"/>
            </a:avLst>
          </a:prstGeom>
          <a:solidFill>
            <a:srgbClr val="FF99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611188" y="2133600"/>
            <a:ext cx="2881312" cy="2951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1331913" y="2133600"/>
            <a:ext cx="1439862" cy="2951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9" name="Arc 15"/>
          <p:cNvSpPr>
            <a:spLocks/>
          </p:cNvSpPr>
          <p:nvPr/>
        </p:nvSpPr>
        <p:spPr bwMode="auto">
          <a:xfrm>
            <a:off x="714375" y="4652963"/>
            <a:ext cx="403225" cy="431800"/>
          </a:xfrm>
          <a:custGeom>
            <a:avLst/>
            <a:gdLst>
              <a:gd name="G0" fmla="+- 2551 0 0"/>
              <a:gd name="G1" fmla="+- 21600 0 0"/>
              <a:gd name="G2" fmla="+- 21600 0 0"/>
              <a:gd name="T0" fmla="*/ 0 w 24151"/>
              <a:gd name="T1" fmla="*/ 151 h 21600"/>
              <a:gd name="T2" fmla="*/ 24151 w 24151"/>
              <a:gd name="T3" fmla="*/ 21600 h 21600"/>
              <a:gd name="T4" fmla="*/ 2551 w 24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51" h="21600" fill="none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</a:path>
              <a:path w="24151" h="21600" stroke="0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  <a:lnTo>
                  <a:pt x="255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60" name="Arc 16"/>
          <p:cNvSpPr>
            <a:spLocks/>
          </p:cNvSpPr>
          <p:nvPr/>
        </p:nvSpPr>
        <p:spPr bwMode="auto">
          <a:xfrm rot="10608092">
            <a:off x="2916238" y="2132013"/>
            <a:ext cx="454025" cy="431800"/>
          </a:xfrm>
          <a:custGeom>
            <a:avLst/>
            <a:gdLst>
              <a:gd name="G0" fmla="+- 5641 0 0"/>
              <a:gd name="G1" fmla="+- 21600 0 0"/>
              <a:gd name="G2" fmla="+- 21600 0 0"/>
              <a:gd name="T0" fmla="*/ 0 w 27241"/>
              <a:gd name="T1" fmla="*/ 750 h 21600"/>
              <a:gd name="T2" fmla="*/ 27241 w 27241"/>
              <a:gd name="T3" fmla="*/ 21600 h 21600"/>
              <a:gd name="T4" fmla="*/ 5641 w 2724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41" h="21600" fill="none" extrusionOk="0">
                <a:moveTo>
                  <a:pt x="-1" y="749"/>
                </a:moveTo>
                <a:cubicBezTo>
                  <a:pt x="1838" y="252"/>
                  <a:pt x="3735" y="-1"/>
                  <a:pt x="5641" y="0"/>
                </a:cubicBezTo>
                <a:cubicBezTo>
                  <a:pt x="17570" y="0"/>
                  <a:pt x="27241" y="9670"/>
                  <a:pt x="27241" y="21600"/>
                </a:cubicBezTo>
              </a:path>
              <a:path w="27241" h="21600" stroke="0" extrusionOk="0">
                <a:moveTo>
                  <a:pt x="-1" y="749"/>
                </a:moveTo>
                <a:cubicBezTo>
                  <a:pt x="1838" y="252"/>
                  <a:pt x="3735" y="-1"/>
                  <a:pt x="5641" y="0"/>
                </a:cubicBezTo>
                <a:cubicBezTo>
                  <a:pt x="17570" y="0"/>
                  <a:pt x="27241" y="9670"/>
                  <a:pt x="27241" y="21600"/>
                </a:cubicBezTo>
                <a:lnTo>
                  <a:pt x="564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61" name="Arc 17"/>
          <p:cNvSpPr>
            <a:spLocks/>
          </p:cNvSpPr>
          <p:nvPr/>
        </p:nvSpPr>
        <p:spPr bwMode="auto">
          <a:xfrm rot="5654183">
            <a:off x="1273175" y="2119313"/>
            <a:ext cx="403225" cy="431800"/>
          </a:xfrm>
          <a:custGeom>
            <a:avLst/>
            <a:gdLst>
              <a:gd name="G0" fmla="+- 2551 0 0"/>
              <a:gd name="G1" fmla="+- 21600 0 0"/>
              <a:gd name="G2" fmla="+- 21600 0 0"/>
              <a:gd name="T0" fmla="*/ 0 w 24151"/>
              <a:gd name="T1" fmla="*/ 151 h 21600"/>
              <a:gd name="T2" fmla="*/ 24151 w 24151"/>
              <a:gd name="T3" fmla="*/ 21600 h 21600"/>
              <a:gd name="T4" fmla="*/ 2551 w 24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51" h="21600" fill="none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</a:path>
              <a:path w="24151" h="21600" stroke="0" extrusionOk="0">
                <a:moveTo>
                  <a:pt x="0" y="151"/>
                </a:moveTo>
                <a:cubicBezTo>
                  <a:pt x="846" y="50"/>
                  <a:pt x="1698" y="-1"/>
                  <a:pt x="2551" y="0"/>
                </a:cubicBezTo>
                <a:cubicBezTo>
                  <a:pt x="14480" y="0"/>
                  <a:pt x="24151" y="9670"/>
                  <a:pt x="24151" y="21600"/>
                </a:cubicBezTo>
                <a:lnTo>
                  <a:pt x="2551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62" name="Arc 18"/>
          <p:cNvSpPr>
            <a:spLocks/>
          </p:cNvSpPr>
          <p:nvPr/>
        </p:nvSpPr>
        <p:spPr bwMode="auto">
          <a:xfrm rot="-4508979">
            <a:off x="2300288" y="4638675"/>
            <a:ext cx="568325" cy="454025"/>
          </a:xfrm>
          <a:custGeom>
            <a:avLst/>
            <a:gdLst>
              <a:gd name="G0" fmla="+- 7008 0 0"/>
              <a:gd name="G1" fmla="+- 21600 0 0"/>
              <a:gd name="G2" fmla="+- 21600 0 0"/>
              <a:gd name="T0" fmla="*/ 0 w 28608"/>
              <a:gd name="T1" fmla="*/ 1168 h 22668"/>
              <a:gd name="T2" fmla="*/ 28582 w 28608"/>
              <a:gd name="T3" fmla="*/ 22668 h 22668"/>
              <a:gd name="T4" fmla="*/ 7008 w 28608"/>
              <a:gd name="T5" fmla="*/ 21600 h 22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08" h="22668" fill="none" extrusionOk="0">
                <a:moveTo>
                  <a:pt x="0" y="1168"/>
                </a:moveTo>
                <a:cubicBezTo>
                  <a:pt x="2255" y="394"/>
                  <a:pt x="4623" y="-1"/>
                  <a:pt x="7008" y="0"/>
                </a:cubicBezTo>
                <a:cubicBezTo>
                  <a:pt x="18937" y="0"/>
                  <a:pt x="28608" y="9670"/>
                  <a:pt x="28608" y="21600"/>
                </a:cubicBezTo>
                <a:cubicBezTo>
                  <a:pt x="28608" y="21956"/>
                  <a:pt x="28599" y="22312"/>
                  <a:pt x="28581" y="22667"/>
                </a:cubicBezTo>
              </a:path>
              <a:path w="28608" h="22668" stroke="0" extrusionOk="0">
                <a:moveTo>
                  <a:pt x="0" y="1168"/>
                </a:moveTo>
                <a:cubicBezTo>
                  <a:pt x="2255" y="394"/>
                  <a:pt x="4623" y="-1"/>
                  <a:pt x="7008" y="0"/>
                </a:cubicBezTo>
                <a:cubicBezTo>
                  <a:pt x="18937" y="0"/>
                  <a:pt x="28608" y="9670"/>
                  <a:pt x="28608" y="21600"/>
                </a:cubicBezTo>
                <a:cubicBezTo>
                  <a:pt x="28608" y="21956"/>
                  <a:pt x="28599" y="22312"/>
                  <a:pt x="28581" y="22667"/>
                </a:cubicBezTo>
                <a:lnTo>
                  <a:pt x="7008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987675" y="20605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55650" y="4724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331913" y="20605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339975" y="4724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403350" y="50133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203575" y="34290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195513" y="16287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95288" y="31416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00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  <p:bldP spid="6169" grpId="0"/>
      <p:bldP spid="6170" grpId="0"/>
      <p:bldP spid="6171" grpId="0"/>
      <p:bldP spid="6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Čtyřúhelníky rozdělujeme na: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solidFill>
                  <a:srgbClr val="FF0000"/>
                </a:solidFill>
              </a:rPr>
              <a:t>Rovnoběžníky</a:t>
            </a:r>
            <a:r>
              <a:rPr lang="cs-CZ"/>
              <a:t> – čtverec, obdélník, kosočtverec, kosodélník</a:t>
            </a:r>
          </a:p>
          <a:p>
            <a:r>
              <a:rPr lang="cs-CZ">
                <a:solidFill>
                  <a:srgbClr val="FF0000"/>
                </a:solidFill>
              </a:rPr>
              <a:t>Lichoběžníky</a:t>
            </a:r>
            <a:r>
              <a:rPr lang="cs-CZ"/>
              <a:t> – obecný, pravoúhlý, rovnoramenný</a:t>
            </a:r>
          </a:p>
          <a:p>
            <a:r>
              <a:rPr lang="cs-CZ">
                <a:solidFill>
                  <a:srgbClr val="FF0000"/>
                </a:solidFill>
              </a:rPr>
              <a:t>Různoběžníky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Rovnoběžníky</a:t>
            </a:r>
            <a:br>
              <a:rPr lang="cs-CZ" sz="4000"/>
            </a:br>
            <a:r>
              <a:rPr lang="cs-CZ" sz="2400"/>
              <a:t>- každé dvě protější strany jsou rovnoběžné a shodné</a:t>
            </a:r>
            <a:br>
              <a:rPr lang="cs-CZ" sz="2400"/>
            </a:br>
            <a:endParaRPr lang="cs-CZ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1600200"/>
            <a:ext cx="7931150" cy="10366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3600"/>
              <a:t>Poznáte tyto rovnoběžníky?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051050" y="2997200"/>
            <a:ext cx="122555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932363" y="2924175"/>
            <a:ext cx="1944687" cy="12239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619250" y="4581525"/>
            <a:ext cx="19431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čtverec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859338" y="4581525"/>
            <a:ext cx="19431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obdélník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638300"/>
          </a:xfrm>
        </p:spPr>
        <p:txBody>
          <a:bodyPr/>
          <a:lstStyle/>
          <a:p>
            <a:r>
              <a:rPr lang="cs-CZ"/>
              <a:t>Rovnoběžníky</a:t>
            </a:r>
            <a:br>
              <a:rPr lang="cs-CZ"/>
            </a:br>
            <a:r>
              <a:rPr lang="cs-CZ" sz="2400"/>
              <a:t>- </a:t>
            </a:r>
            <a:r>
              <a:rPr lang="cs-CZ" sz="2800"/>
              <a:t>každé dvě protější strany </a:t>
            </a:r>
            <a:br>
              <a:rPr lang="cs-CZ" sz="2800"/>
            </a:br>
            <a:r>
              <a:rPr lang="cs-CZ" sz="2800"/>
              <a:t>jsou rovnoběžné a shodné</a:t>
            </a:r>
            <a:br>
              <a:rPr lang="cs-CZ" sz="2800"/>
            </a:br>
            <a:endParaRPr lang="cs-CZ" sz="28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7493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/>
              <a:t>A jak se jmenují tyto?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1476375" y="3213100"/>
            <a:ext cx="1727200" cy="1300163"/>
          </a:xfrm>
          <a:prstGeom prst="parallelogram">
            <a:avLst>
              <a:gd name="adj" fmla="val 3321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4716463" y="3141663"/>
            <a:ext cx="3311525" cy="1366837"/>
          </a:xfrm>
          <a:prstGeom prst="parallelogram">
            <a:avLst>
              <a:gd name="adj" fmla="val 60569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611188" y="5084763"/>
            <a:ext cx="288131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kosočtverec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cs-CZ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4572000" y="5084763"/>
            <a:ext cx="28813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kosodélník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cs-CZ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684213" y="5876925"/>
            <a:ext cx="7488237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Jaký mezi nimi najdeš rozdíl?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cs-CZ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  <p:bldP spid="839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287587"/>
          </a:xfrm>
        </p:spPr>
        <p:txBody>
          <a:bodyPr/>
          <a:lstStyle/>
          <a:p>
            <a:r>
              <a:rPr lang="cs-CZ"/>
              <a:t>Lichoběžníky</a:t>
            </a:r>
            <a:br>
              <a:rPr lang="cs-CZ"/>
            </a:br>
            <a:r>
              <a:rPr lang="cs-CZ" sz="2800"/>
              <a:t>- dvě protější strany jsou rovnoběžné, </a:t>
            </a:r>
            <a:br>
              <a:rPr lang="cs-CZ" sz="2800"/>
            </a:br>
            <a:r>
              <a:rPr lang="cs-CZ" sz="2800"/>
              <a:t>zbývající dvě různoběžné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724400"/>
            <a:ext cx="1522412" cy="968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obecný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 rot="10800000">
            <a:off x="6011863" y="2997200"/>
            <a:ext cx="2376487" cy="1223963"/>
          </a:xfrm>
          <a:custGeom>
            <a:avLst/>
            <a:gdLst>
              <a:gd name="G0" fmla="+- 5396 0 0"/>
              <a:gd name="G1" fmla="+- 21600 0 5396"/>
              <a:gd name="G2" fmla="*/ 5396 1 2"/>
              <a:gd name="G3" fmla="+- 21600 0 G2"/>
              <a:gd name="G4" fmla="+/ 5396 21600 2"/>
              <a:gd name="G5" fmla="+/ G1 0 2"/>
              <a:gd name="G6" fmla="*/ 21600 21600 5396"/>
              <a:gd name="G7" fmla="*/ G6 1 2"/>
              <a:gd name="G8" fmla="+- 21600 0 G7"/>
              <a:gd name="G9" fmla="*/ 21600 1 2"/>
              <a:gd name="G10" fmla="+- 5396 0 G9"/>
              <a:gd name="G11" fmla="?: G10 G8 0"/>
              <a:gd name="G12" fmla="?: G10 G7 21600"/>
              <a:gd name="T0" fmla="*/ 18902 w 21600"/>
              <a:gd name="T1" fmla="*/ 10800 h 21600"/>
              <a:gd name="T2" fmla="*/ 10800 w 21600"/>
              <a:gd name="T3" fmla="*/ 21600 h 21600"/>
              <a:gd name="T4" fmla="*/ 2698 w 21600"/>
              <a:gd name="T5" fmla="*/ 10800 h 21600"/>
              <a:gd name="T6" fmla="*/ 10800 w 21600"/>
              <a:gd name="T7" fmla="*/ 0 h 21600"/>
              <a:gd name="T8" fmla="*/ 4498 w 21600"/>
              <a:gd name="T9" fmla="*/ 4498 h 21600"/>
              <a:gd name="T10" fmla="*/ 17102 w 21600"/>
              <a:gd name="T11" fmla="*/ 1710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6" y="21600"/>
                </a:lnTo>
                <a:lnTo>
                  <a:pt x="16204" y="21600"/>
                </a:lnTo>
                <a:lnTo>
                  <a:pt x="2160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85020" name="Group 28"/>
          <p:cNvGrpSpPr>
            <a:grpSpLocks/>
          </p:cNvGrpSpPr>
          <p:nvPr/>
        </p:nvGrpSpPr>
        <p:grpSpPr bwMode="auto">
          <a:xfrm>
            <a:off x="468313" y="2997200"/>
            <a:ext cx="2268537" cy="1223963"/>
            <a:chOff x="0" y="1480"/>
            <a:chExt cx="1429" cy="771"/>
          </a:xfrm>
        </p:grpSpPr>
        <p:grpSp>
          <p:nvGrpSpPr>
            <p:cNvPr id="85019" name="Group 27"/>
            <p:cNvGrpSpPr>
              <a:grpSpLocks/>
            </p:cNvGrpSpPr>
            <p:nvPr/>
          </p:nvGrpSpPr>
          <p:grpSpPr bwMode="auto">
            <a:xfrm>
              <a:off x="0" y="1480"/>
              <a:ext cx="1429" cy="771"/>
              <a:chOff x="0" y="1480"/>
              <a:chExt cx="1429" cy="771"/>
            </a:xfrm>
          </p:grpSpPr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H="1">
                <a:off x="0" y="1480"/>
                <a:ext cx="521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5016" name="Line 24"/>
              <p:cNvSpPr>
                <a:spLocks noChangeShapeType="1"/>
              </p:cNvSpPr>
              <p:nvPr/>
            </p:nvSpPr>
            <p:spPr bwMode="auto">
              <a:xfrm>
                <a:off x="0" y="2251"/>
                <a:ext cx="14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5017" name="Line 25"/>
              <p:cNvSpPr>
                <a:spLocks noChangeShapeType="1"/>
              </p:cNvSpPr>
              <p:nvPr/>
            </p:nvSpPr>
            <p:spPr bwMode="auto">
              <a:xfrm>
                <a:off x="521" y="1480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5018" name="Line 26"/>
            <p:cNvSpPr>
              <a:spLocks noChangeShapeType="1"/>
            </p:cNvSpPr>
            <p:nvPr/>
          </p:nvSpPr>
          <p:spPr bwMode="auto">
            <a:xfrm>
              <a:off x="1247" y="1480"/>
              <a:ext cx="182" cy="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3419475" y="4724400"/>
            <a:ext cx="20875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pravoúhlý</a:t>
            </a:r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auto">
          <a:xfrm>
            <a:off x="5724525" y="4724400"/>
            <a:ext cx="295275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rovnoramenný</a:t>
            </a:r>
          </a:p>
        </p:txBody>
      </p:sp>
      <p:grpSp>
        <p:nvGrpSpPr>
          <p:cNvPr id="85027" name="Group 35"/>
          <p:cNvGrpSpPr>
            <a:grpSpLocks/>
          </p:cNvGrpSpPr>
          <p:nvPr/>
        </p:nvGrpSpPr>
        <p:grpSpPr bwMode="auto">
          <a:xfrm>
            <a:off x="3348038" y="2997200"/>
            <a:ext cx="2232025" cy="1223963"/>
            <a:chOff x="2064" y="1434"/>
            <a:chExt cx="1406" cy="771"/>
          </a:xfrm>
        </p:grpSpPr>
        <p:grpSp>
          <p:nvGrpSpPr>
            <p:cNvPr id="85026" name="Group 34"/>
            <p:cNvGrpSpPr>
              <a:grpSpLocks/>
            </p:cNvGrpSpPr>
            <p:nvPr/>
          </p:nvGrpSpPr>
          <p:grpSpPr bwMode="auto">
            <a:xfrm>
              <a:off x="2064" y="1434"/>
              <a:ext cx="1406" cy="771"/>
              <a:chOff x="2064" y="1434"/>
              <a:chExt cx="1406" cy="771"/>
            </a:xfrm>
          </p:grpSpPr>
          <p:grpSp>
            <p:nvGrpSpPr>
              <p:cNvPr id="85001" name="Group 9"/>
              <p:cNvGrpSpPr>
                <a:grpSpLocks/>
              </p:cNvGrpSpPr>
              <p:nvPr/>
            </p:nvGrpSpPr>
            <p:grpSpPr bwMode="auto">
              <a:xfrm>
                <a:off x="2064" y="1434"/>
                <a:ext cx="1406" cy="771"/>
                <a:chOff x="1746" y="1434"/>
                <a:chExt cx="1406" cy="771"/>
              </a:xfrm>
            </p:grpSpPr>
            <p:sp>
              <p:nvSpPr>
                <p:cNvPr id="84997" name="Line 5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4998" name="Line 6"/>
                <p:cNvSpPr>
                  <a:spLocks noChangeShapeType="1"/>
                </p:cNvSpPr>
                <p:nvPr/>
              </p:nvSpPr>
              <p:spPr bwMode="auto">
                <a:xfrm>
                  <a:off x="1746" y="2205"/>
                  <a:ext cx="140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4999" name="Line 7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7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5000" name="Line 8"/>
                <p:cNvSpPr>
                  <a:spLocks noChangeShapeType="1"/>
                </p:cNvSpPr>
                <p:nvPr/>
              </p:nvSpPr>
              <p:spPr bwMode="auto">
                <a:xfrm>
                  <a:off x="2472" y="1434"/>
                  <a:ext cx="68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85023" name="Arc 31"/>
              <p:cNvSpPr>
                <a:spLocks/>
              </p:cNvSpPr>
              <p:nvPr/>
            </p:nvSpPr>
            <p:spPr bwMode="auto">
              <a:xfrm>
                <a:off x="2064" y="2024"/>
                <a:ext cx="181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5024" name="Oval 32"/>
            <p:cNvSpPr>
              <a:spLocks noChangeArrowheads="1"/>
            </p:cNvSpPr>
            <p:nvPr/>
          </p:nvSpPr>
          <p:spPr bwMode="auto">
            <a:xfrm>
              <a:off x="2109" y="2115"/>
              <a:ext cx="45" cy="4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5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Různoběžníky</a:t>
            </a:r>
            <a:r>
              <a:rPr lang="cs-CZ" sz="4000"/>
              <a:t/>
            </a:r>
            <a:br>
              <a:rPr lang="cs-CZ" sz="4000"/>
            </a:br>
            <a:r>
              <a:rPr lang="cs-CZ" sz="4000"/>
              <a:t>- </a:t>
            </a:r>
            <a:r>
              <a:rPr lang="cs-CZ" sz="2800"/>
              <a:t>žádné dvě protější strany nejsou rovnoběžné</a:t>
            </a:r>
          </a:p>
        </p:txBody>
      </p:sp>
      <p:grpSp>
        <p:nvGrpSpPr>
          <p:cNvPr id="96266" name="Group 10"/>
          <p:cNvGrpSpPr>
            <a:grpSpLocks/>
          </p:cNvGrpSpPr>
          <p:nvPr/>
        </p:nvGrpSpPr>
        <p:grpSpPr bwMode="auto">
          <a:xfrm>
            <a:off x="755650" y="1989138"/>
            <a:ext cx="2159000" cy="1728787"/>
            <a:chOff x="567" y="1661"/>
            <a:chExt cx="1360" cy="1089"/>
          </a:xfrm>
        </p:grpSpPr>
        <p:sp>
          <p:nvSpPr>
            <p:cNvPr id="96262" name="Line 6"/>
            <p:cNvSpPr>
              <a:spLocks noChangeShapeType="1"/>
            </p:cNvSpPr>
            <p:nvPr/>
          </p:nvSpPr>
          <p:spPr bwMode="auto">
            <a:xfrm flipV="1">
              <a:off x="793" y="1661"/>
              <a:ext cx="1134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 flipH="1">
              <a:off x="567" y="2069"/>
              <a:ext cx="226" cy="5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64" name="Line 8"/>
            <p:cNvSpPr>
              <a:spLocks noChangeShapeType="1"/>
            </p:cNvSpPr>
            <p:nvPr/>
          </p:nvSpPr>
          <p:spPr bwMode="auto">
            <a:xfrm>
              <a:off x="567" y="2659"/>
              <a:ext cx="1179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65" name="Line 9"/>
            <p:cNvSpPr>
              <a:spLocks noChangeShapeType="1"/>
            </p:cNvSpPr>
            <p:nvPr/>
          </p:nvSpPr>
          <p:spPr bwMode="auto">
            <a:xfrm flipV="1">
              <a:off x="1746" y="1661"/>
              <a:ext cx="181" cy="108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6271" name="Group 15"/>
          <p:cNvGrpSpPr>
            <a:grpSpLocks/>
          </p:cNvGrpSpPr>
          <p:nvPr/>
        </p:nvGrpSpPr>
        <p:grpSpPr bwMode="auto">
          <a:xfrm>
            <a:off x="1547813" y="4365625"/>
            <a:ext cx="2016125" cy="1225550"/>
            <a:chOff x="612" y="2840"/>
            <a:chExt cx="1270" cy="772"/>
          </a:xfrm>
        </p:grpSpPr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 flipV="1">
              <a:off x="612" y="2931"/>
              <a:ext cx="635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 flipV="1">
              <a:off x="1247" y="2840"/>
              <a:ext cx="635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 flipH="1">
              <a:off x="1655" y="2840"/>
              <a:ext cx="227" cy="7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70" name="Line 14"/>
            <p:cNvSpPr>
              <a:spLocks noChangeShapeType="1"/>
            </p:cNvSpPr>
            <p:nvPr/>
          </p:nvSpPr>
          <p:spPr bwMode="auto">
            <a:xfrm>
              <a:off x="612" y="3339"/>
              <a:ext cx="1043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6276" name="Group 20"/>
          <p:cNvGrpSpPr>
            <a:grpSpLocks/>
          </p:cNvGrpSpPr>
          <p:nvPr/>
        </p:nvGrpSpPr>
        <p:grpSpPr bwMode="auto">
          <a:xfrm>
            <a:off x="4067175" y="1916113"/>
            <a:ext cx="2089150" cy="1368425"/>
            <a:chOff x="2562" y="1207"/>
            <a:chExt cx="1316" cy="862"/>
          </a:xfrm>
        </p:grpSpPr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3016" y="1207"/>
              <a:ext cx="862" cy="5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 flipH="1">
              <a:off x="2562" y="1207"/>
              <a:ext cx="454" cy="8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2562" y="2024"/>
              <a:ext cx="862" cy="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 flipV="1">
              <a:off x="3424" y="1797"/>
              <a:ext cx="454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96281" name="Group 25"/>
          <p:cNvGrpSpPr>
            <a:grpSpLocks/>
          </p:cNvGrpSpPr>
          <p:nvPr/>
        </p:nvGrpSpPr>
        <p:grpSpPr bwMode="auto">
          <a:xfrm>
            <a:off x="4716463" y="3644900"/>
            <a:ext cx="2232025" cy="2160588"/>
            <a:chOff x="3424" y="2024"/>
            <a:chExt cx="1406" cy="1361"/>
          </a:xfrm>
        </p:grpSpPr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3424" y="2568"/>
              <a:ext cx="409" cy="8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>
              <a:off x="3833" y="3385"/>
              <a:ext cx="8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79" name="Line 23"/>
            <p:cNvSpPr>
              <a:spLocks noChangeShapeType="1"/>
            </p:cNvSpPr>
            <p:nvPr/>
          </p:nvSpPr>
          <p:spPr bwMode="auto">
            <a:xfrm flipV="1">
              <a:off x="4694" y="2024"/>
              <a:ext cx="136" cy="13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6280" name="Line 24"/>
            <p:cNvSpPr>
              <a:spLocks noChangeShapeType="1"/>
            </p:cNvSpPr>
            <p:nvPr/>
          </p:nvSpPr>
          <p:spPr bwMode="auto">
            <a:xfrm flipV="1">
              <a:off x="3424" y="2024"/>
              <a:ext cx="1406" cy="5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Vyjmenujte u čtyřúhelníku jeho:</a:t>
            </a:r>
            <a:br>
              <a:rPr lang="cs-CZ" sz="4000"/>
            </a:br>
            <a:endParaRPr lang="cs-CZ" sz="4000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3887787" cy="4525963"/>
          </a:xfrm>
        </p:spPr>
        <p:txBody>
          <a:bodyPr/>
          <a:lstStyle/>
          <a:p>
            <a:r>
              <a:rPr lang="cs-CZ" sz="2400"/>
              <a:t>vrcholy</a:t>
            </a:r>
          </a:p>
          <a:p>
            <a:r>
              <a:rPr lang="cs-CZ" sz="2400"/>
              <a:t>strany</a:t>
            </a:r>
          </a:p>
          <a:p>
            <a:r>
              <a:rPr lang="cs-CZ" sz="2400"/>
              <a:t>dvojice protějších stran</a:t>
            </a:r>
            <a:br>
              <a:rPr lang="cs-CZ" sz="2400"/>
            </a:br>
            <a:endParaRPr lang="cs-CZ" sz="2400"/>
          </a:p>
          <a:p>
            <a:r>
              <a:rPr lang="cs-CZ" sz="2400"/>
              <a:t>dvojice sousedních stran</a:t>
            </a:r>
            <a:br>
              <a:rPr lang="cs-CZ" sz="2400"/>
            </a:br>
            <a:endParaRPr lang="cs-CZ" sz="2400"/>
          </a:p>
          <a:p>
            <a:r>
              <a:rPr lang="cs-CZ" sz="2400"/>
              <a:t>úhlopříčky</a:t>
            </a:r>
          </a:p>
          <a:p>
            <a:r>
              <a:rPr lang="cs-CZ" sz="2400"/>
              <a:t>dvojice protějších úhlů</a:t>
            </a:r>
          </a:p>
          <a:p>
            <a:r>
              <a:rPr lang="cs-CZ" sz="2400"/>
              <a:t>dvojice sousedních úhlů</a:t>
            </a:r>
          </a:p>
        </p:txBody>
      </p:sp>
      <p:grpSp>
        <p:nvGrpSpPr>
          <p:cNvPr id="97309" name="Group 29"/>
          <p:cNvGrpSpPr>
            <a:grpSpLocks/>
          </p:cNvGrpSpPr>
          <p:nvPr/>
        </p:nvGrpSpPr>
        <p:grpSpPr bwMode="auto">
          <a:xfrm>
            <a:off x="5183188" y="1916113"/>
            <a:ext cx="3960812" cy="3841750"/>
            <a:chOff x="3061" y="1207"/>
            <a:chExt cx="2495" cy="2420"/>
          </a:xfrm>
        </p:grpSpPr>
        <p:grpSp>
          <p:nvGrpSpPr>
            <p:cNvPr id="97308" name="Group 28"/>
            <p:cNvGrpSpPr>
              <a:grpSpLocks/>
            </p:cNvGrpSpPr>
            <p:nvPr/>
          </p:nvGrpSpPr>
          <p:grpSpPr bwMode="auto">
            <a:xfrm>
              <a:off x="3243" y="1434"/>
              <a:ext cx="2086" cy="1951"/>
              <a:chOff x="3243" y="1434"/>
              <a:chExt cx="2086" cy="1951"/>
            </a:xfrm>
          </p:grpSpPr>
          <p:grpSp>
            <p:nvGrpSpPr>
              <p:cNvPr id="97307" name="Group 27"/>
              <p:cNvGrpSpPr>
                <a:grpSpLocks/>
              </p:cNvGrpSpPr>
              <p:nvPr/>
            </p:nvGrpSpPr>
            <p:grpSpPr bwMode="auto">
              <a:xfrm>
                <a:off x="4968" y="1661"/>
                <a:ext cx="361" cy="1279"/>
                <a:chOff x="4968" y="1661"/>
                <a:chExt cx="361" cy="1279"/>
              </a:xfrm>
            </p:grpSpPr>
            <p:sp>
              <p:nvSpPr>
                <p:cNvPr id="97289" name="Line 9"/>
                <p:cNvSpPr>
                  <a:spLocks noChangeShapeType="1"/>
                </p:cNvSpPr>
                <p:nvPr/>
              </p:nvSpPr>
              <p:spPr bwMode="auto">
                <a:xfrm>
                  <a:off x="5057" y="1661"/>
                  <a:ext cx="272" cy="122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295" name="Arc 15"/>
                <p:cNvSpPr>
                  <a:spLocks/>
                </p:cNvSpPr>
                <p:nvPr/>
              </p:nvSpPr>
              <p:spPr bwMode="auto">
                <a:xfrm rot="15769365">
                  <a:off x="4963" y="2620"/>
                  <a:ext cx="325" cy="316"/>
                </a:xfrm>
                <a:custGeom>
                  <a:avLst/>
                  <a:gdLst>
                    <a:gd name="G0" fmla="+- 4204 0 0"/>
                    <a:gd name="G1" fmla="+- 21600 0 0"/>
                    <a:gd name="G2" fmla="+- 21600 0 0"/>
                    <a:gd name="T0" fmla="*/ 0 w 25804"/>
                    <a:gd name="T1" fmla="*/ 413 h 25129"/>
                    <a:gd name="T2" fmla="*/ 25514 w 25804"/>
                    <a:gd name="T3" fmla="*/ 25129 h 25129"/>
                    <a:gd name="T4" fmla="*/ 4204 w 25804"/>
                    <a:gd name="T5" fmla="*/ 21600 h 25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5804" h="25129" fill="none" extrusionOk="0">
                      <a:moveTo>
                        <a:pt x="0" y="413"/>
                      </a:moveTo>
                      <a:cubicBezTo>
                        <a:pt x="1384" y="138"/>
                        <a:pt x="2792" y="-1"/>
                        <a:pt x="4204" y="0"/>
                      </a:cubicBezTo>
                      <a:cubicBezTo>
                        <a:pt x="16133" y="0"/>
                        <a:pt x="25804" y="9670"/>
                        <a:pt x="25804" y="21600"/>
                      </a:cubicBezTo>
                      <a:cubicBezTo>
                        <a:pt x="25804" y="22782"/>
                        <a:pt x="25706" y="23962"/>
                        <a:pt x="25513" y="25128"/>
                      </a:cubicBezTo>
                    </a:path>
                    <a:path w="25804" h="25129" stroke="0" extrusionOk="0">
                      <a:moveTo>
                        <a:pt x="0" y="413"/>
                      </a:moveTo>
                      <a:cubicBezTo>
                        <a:pt x="1384" y="138"/>
                        <a:pt x="2792" y="-1"/>
                        <a:pt x="4204" y="0"/>
                      </a:cubicBezTo>
                      <a:cubicBezTo>
                        <a:pt x="16133" y="0"/>
                        <a:pt x="25804" y="9670"/>
                        <a:pt x="25804" y="21600"/>
                      </a:cubicBezTo>
                      <a:cubicBezTo>
                        <a:pt x="25804" y="22782"/>
                        <a:pt x="25706" y="23962"/>
                        <a:pt x="25513" y="25128"/>
                      </a:cubicBezTo>
                      <a:lnTo>
                        <a:pt x="4204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grpSp>
            <p:nvGrpSpPr>
              <p:cNvPr id="97306" name="Group 26"/>
              <p:cNvGrpSpPr>
                <a:grpSpLocks/>
              </p:cNvGrpSpPr>
              <p:nvPr/>
            </p:nvGrpSpPr>
            <p:grpSpPr bwMode="auto">
              <a:xfrm>
                <a:off x="3243" y="1434"/>
                <a:ext cx="2086" cy="1951"/>
                <a:chOff x="3243" y="1434"/>
                <a:chExt cx="2086" cy="1951"/>
              </a:xfrm>
            </p:grpSpPr>
            <p:sp>
              <p:nvSpPr>
                <p:cNvPr id="9728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3243" y="2886"/>
                  <a:ext cx="2086" cy="499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28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243" y="1434"/>
                  <a:ext cx="590" cy="195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288" name="Line 8"/>
                <p:cNvSpPr>
                  <a:spLocks noChangeShapeType="1"/>
                </p:cNvSpPr>
                <p:nvPr/>
              </p:nvSpPr>
              <p:spPr bwMode="auto">
                <a:xfrm>
                  <a:off x="3833" y="1434"/>
                  <a:ext cx="1224" cy="22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292" name="Arc 12"/>
                <p:cNvSpPr>
                  <a:spLocks/>
                </p:cNvSpPr>
                <p:nvPr/>
              </p:nvSpPr>
              <p:spPr bwMode="auto">
                <a:xfrm>
                  <a:off x="3346" y="3022"/>
                  <a:ext cx="306" cy="272"/>
                </a:xfrm>
                <a:custGeom>
                  <a:avLst/>
                  <a:gdLst>
                    <a:gd name="G0" fmla="+- 2679 0 0"/>
                    <a:gd name="G1" fmla="+- 21600 0 0"/>
                    <a:gd name="G2" fmla="+- 21600 0 0"/>
                    <a:gd name="T0" fmla="*/ 0 w 24279"/>
                    <a:gd name="T1" fmla="*/ 167 h 21600"/>
                    <a:gd name="T2" fmla="*/ 24279 w 24279"/>
                    <a:gd name="T3" fmla="*/ 21600 h 21600"/>
                    <a:gd name="T4" fmla="*/ 2679 w 2427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79" h="21600" fill="none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4608" y="0"/>
                        <a:pt x="24279" y="9670"/>
                        <a:pt x="24279" y="21600"/>
                      </a:cubicBezTo>
                    </a:path>
                    <a:path w="24279" h="21600" stroke="0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4608" y="0"/>
                        <a:pt x="24279" y="9670"/>
                        <a:pt x="24279" y="21600"/>
                      </a:cubicBezTo>
                      <a:lnTo>
                        <a:pt x="267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7296" name="Arc 16"/>
                <p:cNvSpPr>
                  <a:spLocks/>
                </p:cNvSpPr>
                <p:nvPr/>
              </p:nvSpPr>
              <p:spPr bwMode="auto">
                <a:xfrm rot="9951653">
                  <a:off x="4744" y="1555"/>
                  <a:ext cx="306" cy="350"/>
                </a:xfrm>
                <a:custGeom>
                  <a:avLst/>
                  <a:gdLst>
                    <a:gd name="G0" fmla="+- 2679 0 0"/>
                    <a:gd name="G1" fmla="+- 21600 0 0"/>
                    <a:gd name="G2" fmla="+- 21600 0 0"/>
                    <a:gd name="T0" fmla="*/ 0 w 24279"/>
                    <a:gd name="T1" fmla="*/ 167 h 27732"/>
                    <a:gd name="T2" fmla="*/ 23390 w 24279"/>
                    <a:gd name="T3" fmla="*/ 27732 h 27732"/>
                    <a:gd name="T4" fmla="*/ 2679 w 24279"/>
                    <a:gd name="T5" fmla="*/ 21600 h 277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279" h="27732" fill="none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4608" y="0"/>
                        <a:pt x="24279" y="9670"/>
                        <a:pt x="24279" y="21600"/>
                      </a:cubicBezTo>
                      <a:cubicBezTo>
                        <a:pt x="24279" y="23676"/>
                        <a:pt x="23979" y="25741"/>
                        <a:pt x="23390" y="27732"/>
                      </a:cubicBezTo>
                    </a:path>
                    <a:path w="24279" h="27732" stroke="0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4608" y="0"/>
                        <a:pt x="24279" y="9670"/>
                        <a:pt x="24279" y="21600"/>
                      </a:cubicBezTo>
                      <a:cubicBezTo>
                        <a:pt x="24279" y="23676"/>
                        <a:pt x="23979" y="25741"/>
                        <a:pt x="23390" y="27732"/>
                      </a:cubicBezTo>
                      <a:lnTo>
                        <a:pt x="267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7297" name="Arc 17"/>
                <p:cNvSpPr>
                  <a:spLocks/>
                </p:cNvSpPr>
                <p:nvPr/>
              </p:nvSpPr>
              <p:spPr bwMode="auto">
                <a:xfrm rot="6538225">
                  <a:off x="3772" y="1454"/>
                  <a:ext cx="305" cy="272"/>
                </a:xfrm>
                <a:custGeom>
                  <a:avLst/>
                  <a:gdLst>
                    <a:gd name="G0" fmla="+- 2679 0 0"/>
                    <a:gd name="G1" fmla="+- 21600 0 0"/>
                    <a:gd name="G2" fmla="+- 21600 0 0"/>
                    <a:gd name="T0" fmla="*/ 0 w 24189"/>
                    <a:gd name="T1" fmla="*/ 167 h 21600"/>
                    <a:gd name="T2" fmla="*/ 24189 w 24189"/>
                    <a:gd name="T3" fmla="*/ 19630 h 21600"/>
                    <a:gd name="T4" fmla="*/ 2679 w 2418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89" h="21600" fill="none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3845" y="0"/>
                        <a:pt x="23170" y="8510"/>
                        <a:pt x="24188" y="19630"/>
                      </a:cubicBezTo>
                    </a:path>
                    <a:path w="24189" h="21600" stroke="0" extrusionOk="0">
                      <a:moveTo>
                        <a:pt x="-1" y="166"/>
                      </a:moveTo>
                      <a:cubicBezTo>
                        <a:pt x="888" y="55"/>
                        <a:pt x="1783" y="-1"/>
                        <a:pt x="2679" y="0"/>
                      </a:cubicBezTo>
                      <a:cubicBezTo>
                        <a:pt x="13845" y="0"/>
                        <a:pt x="23170" y="8510"/>
                        <a:pt x="24188" y="19630"/>
                      </a:cubicBezTo>
                      <a:lnTo>
                        <a:pt x="2679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9729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4" y="3022"/>
                  <a:ext cx="239" cy="288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l-GR" sz="2400">
                      <a:latin typeface="Times New Roman" pitchFamily="18" charset="0"/>
                      <a:cs typeface="Times New Roman" pitchFamily="18" charset="0"/>
                    </a:rPr>
                    <a:t>α</a:t>
                  </a:r>
                </a:p>
              </p:txBody>
            </p:sp>
            <p:sp>
              <p:nvSpPr>
                <p:cNvPr id="9729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012" y="2659"/>
                  <a:ext cx="239" cy="288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l-GR" sz="2400">
                      <a:latin typeface="Times New Roman" pitchFamily="18" charset="0"/>
                      <a:cs typeface="Times New Roman" pitchFamily="18" charset="0"/>
                    </a:rPr>
                    <a:t>β</a:t>
                  </a:r>
                </a:p>
              </p:txBody>
            </p:sp>
            <p:sp>
              <p:nvSpPr>
                <p:cNvPr id="9730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830" y="1570"/>
                  <a:ext cx="239" cy="288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l-GR" sz="2400">
                      <a:latin typeface="Times New Roman" pitchFamily="18" charset="0"/>
                      <a:cs typeface="Times New Roman" pitchFamily="18" charset="0"/>
                    </a:rPr>
                    <a:t>γ</a:t>
                  </a:r>
                </a:p>
              </p:txBody>
            </p:sp>
            <p:sp>
              <p:nvSpPr>
                <p:cNvPr id="9730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787" y="1434"/>
                  <a:ext cx="239" cy="288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l-GR" sz="2400">
                      <a:latin typeface="Times New Roman" pitchFamily="18" charset="0"/>
                      <a:cs typeface="Times New Roman" pitchFamily="18" charset="0"/>
                    </a:rPr>
                    <a:t>δ</a:t>
                  </a:r>
                </a:p>
              </p:txBody>
            </p:sp>
          </p:grpSp>
        </p:grpSp>
        <p:sp>
          <p:nvSpPr>
            <p:cNvPr id="97302" name="Text Box 22"/>
            <p:cNvSpPr txBox="1">
              <a:spLocks noChangeArrowheads="1"/>
            </p:cNvSpPr>
            <p:nvPr/>
          </p:nvSpPr>
          <p:spPr bwMode="auto">
            <a:xfrm>
              <a:off x="3061" y="3339"/>
              <a:ext cx="36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b="1"/>
                <a:t>E</a:t>
              </a:r>
            </a:p>
          </p:txBody>
        </p:sp>
        <p:sp>
          <p:nvSpPr>
            <p:cNvPr id="97303" name="Text Box 23"/>
            <p:cNvSpPr txBox="1">
              <a:spLocks noChangeArrowheads="1"/>
            </p:cNvSpPr>
            <p:nvPr/>
          </p:nvSpPr>
          <p:spPr bwMode="auto">
            <a:xfrm>
              <a:off x="5193" y="2886"/>
              <a:ext cx="36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b="1"/>
                <a:t>F</a:t>
              </a:r>
            </a:p>
          </p:txBody>
        </p:sp>
        <p:sp>
          <p:nvSpPr>
            <p:cNvPr id="97304" name="Text Box 24"/>
            <p:cNvSpPr txBox="1">
              <a:spLocks noChangeArrowheads="1"/>
            </p:cNvSpPr>
            <p:nvPr/>
          </p:nvSpPr>
          <p:spPr bwMode="auto">
            <a:xfrm>
              <a:off x="4967" y="1389"/>
              <a:ext cx="36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b="1"/>
                <a:t>G</a:t>
              </a:r>
            </a:p>
          </p:txBody>
        </p:sp>
        <p:sp>
          <p:nvSpPr>
            <p:cNvPr id="97305" name="Text Box 25"/>
            <p:cNvSpPr txBox="1">
              <a:spLocks noChangeArrowheads="1"/>
            </p:cNvSpPr>
            <p:nvPr/>
          </p:nvSpPr>
          <p:spPr bwMode="auto">
            <a:xfrm>
              <a:off x="3560" y="1207"/>
              <a:ext cx="36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b="1"/>
                <a:t>H</a:t>
              </a:r>
            </a:p>
          </p:txBody>
        </p:sp>
      </p:grpSp>
      <p:sp>
        <p:nvSpPr>
          <p:cNvPr id="97311" name="Text Box 31"/>
          <p:cNvSpPr txBox="1">
            <a:spLocks noChangeArrowheads="1"/>
          </p:cNvSpPr>
          <p:nvPr/>
        </p:nvSpPr>
        <p:spPr bwMode="auto">
          <a:xfrm>
            <a:off x="2124075" y="162877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rgbClr val="FF0000"/>
                </a:solidFill>
              </a:rPr>
              <a:t>E, F, G, H</a:t>
            </a:r>
          </a:p>
        </p:txBody>
      </p:sp>
      <p:sp>
        <p:nvSpPr>
          <p:cNvPr id="97312" name="Text Box 32"/>
          <p:cNvSpPr txBox="1">
            <a:spLocks noChangeArrowheads="1"/>
          </p:cNvSpPr>
          <p:nvPr/>
        </p:nvSpPr>
        <p:spPr bwMode="auto">
          <a:xfrm>
            <a:off x="1979613" y="20605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rgbClr val="FF0000"/>
                </a:solidFill>
              </a:rPr>
              <a:t>EF, FG, GH, HE</a:t>
            </a:r>
          </a:p>
        </p:txBody>
      </p:sp>
      <p:sp>
        <p:nvSpPr>
          <p:cNvPr id="97313" name="Text Box 33"/>
          <p:cNvSpPr txBox="1">
            <a:spLocks noChangeArrowheads="1"/>
          </p:cNvSpPr>
          <p:nvPr/>
        </p:nvSpPr>
        <p:spPr bwMode="auto">
          <a:xfrm>
            <a:off x="684213" y="2924175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rgbClr val="FF0000"/>
                </a:solidFill>
              </a:rPr>
              <a:t>EF a HG, FG a EH</a:t>
            </a:r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539750" y="3716338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rgbClr val="FF0000"/>
                </a:solidFill>
              </a:rPr>
              <a:t>EF a FG, FG a GH, GH a HE, HE a EF</a:t>
            </a:r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2124075" y="414972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>
                <a:solidFill>
                  <a:srgbClr val="FF0000"/>
                </a:solidFill>
              </a:rPr>
              <a:t>EG, FH</a:t>
            </a:r>
          </a:p>
        </p:txBody>
      </p:sp>
      <p:sp>
        <p:nvSpPr>
          <p:cNvPr id="97316" name="Text Box 36"/>
          <p:cNvSpPr txBox="1">
            <a:spLocks noChangeArrowheads="1"/>
          </p:cNvSpPr>
          <p:nvPr/>
        </p:nvSpPr>
        <p:spPr bwMode="auto">
          <a:xfrm>
            <a:off x="3708400" y="45085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611188" y="5516563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97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97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97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1" grpId="0"/>
      <p:bldP spid="97312" grpId="0"/>
      <p:bldP spid="97313" grpId="0"/>
      <p:bldP spid="97314" grpId="0"/>
      <p:bldP spid="97315" grpId="0"/>
      <p:bldP spid="97316" grpId="0"/>
      <p:bldP spid="97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Jaké vlastnosti musí mít čtyřúhelník, aby to byl: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417887"/>
          </a:xfrm>
        </p:spPr>
        <p:txBody>
          <a:bodyPr/>
          <a:lstStyle/>
          <a:p>
            <a:r>
              <a:rPr lang="cs-CZ"/>
              <a:t>čtverec</a:t>
            </a:r>
          </a:p>
          <a:p>
            <a:r>
              <a:rPr lang="cs-CZ"/>
              <a:t>obdélník</a:t>
            </a:r>
          </a:p>
          <a:p>
            <a:r>
              <a:rPr lang="cs-CZ"/>
              <a:t>pravoúhlý lichoběžník</a:t>
            </a:r>
          </a:p>
          <a:p>
            <a:r>
              <a:rPr lang="cs-CZ"/>
              <a:t>rovnoramenný lichoběžník?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209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Kruhy na vodě</vt:lpstr>
      <vt:lpstr>Čtyřúhelníky</vt:lpstr>
      <vt:lpstr>Základní prvky čtyřúhelníku</vt:lpstr>
      <vt:lpstr>Čtyřúhelníky rozdělujeme na:</vt:lpstr>
      <vt:lpstr>Rovnoběžníky - každé dvě protější strany jsou rovnoběžné a shodné </vt:lpstr>
      <vt:lpstr>Rovnoběžníky - každé dvě protější strany  jsou rovnoběžné a shodné </vt:lpstr>
      <vt:lpstr>Lichoběžníky - dvě protější strany jsou rovnoběžné,  zbývající dvě různoběžné</vt:lpstr>
      <vt:lpstr>Různoběžníky - žádné dvě protější strany nejsou rovnoběžné</vt:lpstr>
      <vt:lpstr>Vyjmenujte u čtyřúhelníku jeho: </vt:lpstr>
      <vt:lpstr>Jaké vlastnosti musí mít čtyřúhelník, aby to byl: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čtyřúhelníků</dc:title>
  <dc:creator>Iveta Doležalová</dc:creator>
  <dc:description>Dostupné z Metodického portálu www.rvp.cz, ISSN: 1802-4785, financovaného z ESF a státního rozpočtu ČR. Provozováno Výzkumným ústavem pedagogickým v Praze.</dc:description>
  <cp:lastModifiedBy>mikovcovasarka</cp:lastModifiedBy>
  <cp:revision>10</cp:revision>
  <dcterms:created xsi:type="dcterms:W3CDTF">2008-04-10T08:48:17Z</dcterms:created>
  <dcterms:modified xsi:type="dcterms:W3CDTF">2020-04-28T06:29:11Z</dcterms:modified>
</cp:coreProperties>
</file>