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6" r:id="rId6"/>
    <p:sldId id="267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3300"/>
    <a:srgbClr val="66CCFF"/>
    <a:srgbClr val="CCCC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406EB-5EC6-4D27-9C1E-DEF8480EA4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6B835-9878-45FF-904F-62BD079F69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7BBA7-DF56-482F-A36B-2C1C78B347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CAC29F-4F83-40CF-9F82-1276508663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0B8F-0588-4140-AE53-C07ED9FDB6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099E8-5D16-48B9-8641-785F5EB53E2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5ECE5-3EB1-40C4-857F-AA93AAC109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6BC57-ED58-4BE0-A327-9134665A46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8DC5E-4BE5-4DEA-A5C5-A37005036E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0E4A0-059D-4849-BD61-3DE02467F0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A6B04-5740-4AD0-A8B8-BBE03B231B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787D5-4E65-4EC9-86B9-235974008C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01CC3B-9C7D-4BDE-B38E-060C1F3210A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38462"/>
          </a:xfrm>
        </p:spPr>
        <p:txBody>
          <a:bodyPr/>
          <a:lstStyle/>
          <a:p>
            <a:r>
              <a:rPr lang="cs-CZ" sz="6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Lichoběžníky </a:t>
            </a:r>
            <a:br>
              <a:rPr lang="cs-CZ" sz="6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cs-CZ" sz="6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a jejich vlastnosti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051050" y="3860800"/>
            <a:ext cx="3529013" cy="1584325"/>
          </a:xfrm>
          <a:prstGeom prst="parallelogram">
            <a:avLst>
              <a:gd name="adj" fmla="val 44693"/>
            </a:avLst>
          </a:prstGeom>
          <a:solidFill>
            <a:srgbClr val="FF7C8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4427538" y="3860800"/>
            <a:ext cx="2520950" cy="1584325"/>
            <a:chOff x="3152" y="2432"/>
            <a:chExt cx="1406" cy="998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 flipH="1">
              <a:off x="3152" y="2432"/>
              <a:ext cx="635" cy="998"/>
            </a:xfrm>
            <a:prstGeom prst="rtTriangle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3787" y="2432"/>
              <a:ext cx="771" cy="998"/>
            </a:xfrm>
            <a:prstGeom prst="rtTriangle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4" name="Group 16"/>
          <p:cNvGrpSpPr>
            <a:grpSpLocks/>
          </p:cNvGrpSpPr>
          <p:nvPr/>
        </p:nvGrpSpPr>
        <p:grpSpPr bwMode="auto">
          <a:xfrm>
            <a:off x="2051050" y="3860800"/>
            <a:ext cx="4897438" cy="1584325"/>
            <a:chOff x="1292" y="2432"/>
            <a:chExt cx="3085" cy="998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746" y="2432"/>
              <a:ext cx="1769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3515" y="2432"/>
              <a:ext cx="862" cy="99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1292" y="3430"/>
              <a:ext cx="308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H="1">
              <a:off x="1292" y="2432"/>
              <a:ext cx="454" cy="99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642938" y="6356350"/>
            <a:ext cx="7572375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/>
            <a:r>
              <a:rPr lang="cs-CZ" sz="1200" i="1">
                <a:latin typeface="Calibri" pitchFamily="34" charset="0"/>
                <a:cs typeface="Arial" charset="0"/>
              </a:rPr>
              <a:t>Dostupné z Metodického portálu www.rvp.cz, ISSN: 1802-4785, financovaného z ESF a státního rozpočtu ČR. 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71" name="Line 107"/>
          <p:cNvSpPr>
            <a:spLocks noChangeShapeType="1"/>
          </p:cNvSpPr>
          <p:nvPr/>
        </p:nvSpPr>
        <p:spPr bwMode="auto">
          <a:xfrm flipH="1" flipV="1">
            <a:off x="4067175" y="1557338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95" name="Arc 31"/>
          <p:cNvSpPr>
            <a:spLocks/>
          </p:cNvSpPr>
          <p:nvPr/>
        </p:nvSpPr>
        <p:spPr bwMode="auto">
          <a:xfrm rot="16200000">
            <a:off x="4069557" y="2145506"/>
            <a:ext cx="215900" cy="195263"/>
          </a:xfrm>
          <a:custGeom>
            <a:avLst/>
            <a:gdLst>
              <a:gd name="G0" fmla="+- 0 0 0"/>
              <a:gd name="G1" fmla="+- 19441 0 0"/>
              <a:gd name="G2" fmla="+- 21600 0 0"/>
              <a:gd name="T0" fmla="*/ 9412 w 21600"/>
              <a:gd name="T1" fmla="*/ 0 h 19441"/>
              <a:gd name="T2" fmla="*/ 21600 w 21600"/>
              <a:gd name="T3" fmla="*/ 19441 h 19441"/>
              <a:gd name="T4" fmla="*/ 0 w 21600"/>
              <a:gd name="T5" fmla="*/ 19441 h 19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41" fill="none" extrusionOk="0">
                <a:moveTo>
                  <a:pt x="9412" y="-1"/>
                </a:moveTo>
                <a:cubicBezTo>
                  <a:pt x="16865" y="3607"/>
                  <a:pt x="21600" y="11160"/>
                  <a:pt x="21600" y="19441"/>
                </a:cubicBezTo>
              </a:path>
              <a:path w="21600" h="19441" stroke="0" extrusionOk="0">
                <a:moveTo>
                  <a:pt x="9412" y="-1"/>
                </a:moveTo>
                <a:cubicBezTo>
                  <a:pt x="16865" y="3607"/>
                  <a:pt x="21600" y="11160"/>
                  <a:pt x="21600" y="19441"/>
                </a:cubicBezTo>
                <a:lnTo>
                  <a:pt x="0" y="1944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63" name="Arc 99"/>
          <p:cNvSpPr>
            <a:spLocks/>
          </p:cNvSpPr>
          <p:nvPr/>
        </p:nvSpPr>
        <p:spPr bwMode="auto">
          <a:xfrm rot="16200000">
            <a:off x="4062413" y="2138362"/>
            <a:ext cx="215900" cy="206375"/>
          </a:xfrm>
          <a:custGeom>
            <a:avLst/>
            <a:gdLst>
              <a:gd name="G0" fmla="+- 0 0 0"/>
              <a:gd name="G1" fmla="+- 20620 0 0"/>
              <a:gd name="G2" fmla="+- 21600 0 0"/>
              <a:gd name="T0" fmla="*/ 6431 w 21600"/>
              <a:gd name="T1" fmla="*/ 0 h 20620"/>
              <a:gd name="T2" fmla="*/ 21600 w 21600"/>
              <a:gd name="T3" fmla="*/ 20620 h 20620"/>
              <a:gd name="T4" fmla="*/ 0 w 21600"/>
              <a:gd name="T5" fmla="*/ 20620 h 2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20" fill="none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</a:path>
              <a:path w="21600" h="20620" stroke="0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  <a:lnTo>
                  <a:pt x="0" y="2062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87" name="Arc 23"/>
          <p:cNvSpPr>
            <a:spLocks/>
          </p:cNvSpPr>
          <p:nvPr/>
        </p:nvSpPr>
        <p:spPr bwMode="auto">
          <a:xfrm rot="10800000">
            <a:off x="3795713" y="1484313"/>
            <a:ext cx="349250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67"/>
              <a:gd name="T1" fmla="*/ 0 h 21600"/>
              <a:gd name="T2" fmla="*/ 20967 w 20967"/>
              <a:gd name="T3" fmla="*/ 16408 h 21600"/>
              <a:gd name="T4" fmla="*/ 0 w 209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67" h="21600" fill="none" extrusionOk="0">
                <a:moveTo>
                  <a:pt x="-1" y="0"/>
                </a:moveTo>
                <a:cubicBezTo>
                  <a:pt x="9929" y="0"/>
                  <a:pt x="18579" y="6769"/>
                  <a:pt x="20966" y="16408"/>
                </a:cubicBezTo>
              </a:path>
              <a:path w="20967" h="21600" stroke="0" extrusionOk="0">
                <a:moveTo>
                  <a:pt x="-1" y="0"/>
                </a:moveTo>
                <a:cubicBezTo>
                  <a:pt x="9929" y="0"/>
                  <a:pt x="18579" y="6769"/>
                  <a:pt x="20966" y="1640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66" name="Arc 102"/>
          <p:cNvSpPr>
            <a:spLocks/>
          </p:cNvSpPr>
          <p:nvPr/>
        </p:nvSpPr>
        <p:spPr bwMode="auto">
          <a:xfrm rot="10800000">
            <a:off x="3783013" y="1484313"/>
            <a:ext cx="384175" cy="360362"/>
          </a:xfrm>
          <a:custGeom>
            <a:avLst/>
            <a:gdLst>
              <a:gd name="G0" fmla="+- 1889 0 0"/>
              <a:gd name="G1" fmla="+- 21600 0 0"/>
              <a:gd name="G2" fmla="+- 21600 0 0"/>
              <a:gd name="T0" fmla="*/ 0 w 23003"/>
              <a:gd name="T1" fmla="*/ 83 h 21600"/>
              <a:gd name="T2" fmla="*/ 23003 w 23003"/>
              <a:gd name="T3" fmla="*/ 17042 h 21600"/>
              <a:gd name="T4" fmla="*/ 1889 w 2300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003" h="21600" fill="none" extrusionOk="0">
                <a:moveTo>
                  <a:pt x="-1" y="82"/>
                </a:moveTo>
                <a:cubicBezTo>
                  <a:pt x="628" y="27"/>
                  <a:pt x="1258" y="-1"/>
                  <a:pt x="1889" y="0"/>
                </a:cubicBezTo>
                <a:cubicBezTo>
                  <a:pt x="12061" y="0"/>
                  <a:pt x="20855" y="7098"/>
                  <a:pt x="23002" y="17042"/>
                </a:cubicBezTo>
              </a:path>
              <a:path w="23003" h="21600" stroke="0" extrusionOk="0">
                <a:moveTo>
                  <a:pt x="-1" y="82"/>
                </a:moveTo>
                <a:cubicBezTo>
                  <a:pt x="628" y="27"/>
                  <a:pt x="1258" y="-1"/>
                  <a:pt x="1889" y="0"/>
                </a:cubicBezTo>
                <a:cubicBezTo>
                  <a:pt x="12061" y="0"/>
                  <a:pt x="20855" y="7098"/>
                  <a:pt x="23002" y="17042"/>
                </a:cubicBezTo>
                <a:lnTo>
                  <a:pt x="1889" y="2160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55" name="Line 91"/>
          <p:cNvSpPr>
            <a:spLocks noChangeShapeType="1"/>
          </p:cNvSpPr>
          <p:nvPr/>
        </p:nvSpPr>
        <p:spPr bwMode="auto">
          <a:xfrm>
            <a:off x="4067175" y="1557338"/>
            <a:ext cx="2889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960" name="Line 96"/>
          <p:cNvSpPr>
            <a:spLocks noChangeShapeType="1"/>
          </p:cNvSpPr>
          <p:nvPr/>
        </p:nvSpPr>
        <p:spPr bwMode="auto">
          <a:xfrm flipH="1" flipV="1">
            <a:off x="4067175" y="1557338"/>
            <a:ext cx="288925" cy="79216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4356100" y="2349500"/>
            <a:ext cx="287338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4140200" y="19891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S</a:t>
            </a:r>
          </a:p>
        </p:txBody>
      </p:sp>
      <p:sp>
        <p:nvSpPr>
          <p:cNvPr id="36961" name="Text Box 97"/>
          <p:cNvSpPr txBox="1">
            <a:spLocks noChangeArrowheads="1"/>
          </p:cNvSpPr>
          <p:nvPr/>
        </p:nvSpPr>
        <p:spPr bwMode="auto">
          <a:xfrm>
            <a:off x="395288" y="42926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|</a:t>
            </a:r>
            <a:r>
              <a:rPr lang="cs-CZ"/>
              <a:t>   </a:t>
            </a:r>
            <a:r>
              <a:rPr lang="cs-CZ">
                <a:sym typeface="Symbol" pitchFamily="18" charset="2"/>
              </a:rPr>
              <a:t>BSE</a:t>
            </a:r>
            <a:r>
              <a:rPr lang="en-US">
                <a:sym typeface="Symbol" pitchFamily="18" charset="2"/>
              </a:rPr>
              <a:t>|</a:t>
            </a:r>
            <a:r>
              <a:rPr lang="cs-CZ">
                <a:sym typeface="Symbol" pitchFamily="18" charset="2"/>
              </a:rPr>
              <a:t> = </a:t>
            </a:r>
            <a:r>
              <a:rPr lang="en-US">
                <a:sym typeface="Symbol" pitchFamily="18" charset="2"/>
              </a:rPr>
              <a:t>|</a:t>
            </a:r>
            <a:r>
              <a:rPr lang="cs-CZ">
                <a:sym typeface="Symbol" pitchFamily="18" charset="2"/>
              </a:rPr>
              <a:t>   CSD</a:t>
            </a:r>
            <a:r>
              <a:rPr lang="en-US">
                <a:sym typeface="Symbol" pitchFamily="18" charset="2"/>
              </a:rPr>
              <a:t>|</a:t>
            </a:r>
            <a:r>
              <a:rPr lang="cs-CZ">
                <a:sym typeface="Symbol" pitchFamily="18" charset="2"/>
              </a:rPr>
              <a:t> … úhly vrcholové</a:t>
            </a:r>
          </a:p>
        </p:txBody>
      </p:sp>
      <p:sp>
        <p:nvSpPr>
          <p:cNvPr id="36952" name="Rectangle 88"/>
          <p:cNvSpPr>
            <a:spLocks noChangeArrowheads="1"/>
          </p:cNvSpPr>
          <p:nvPr/>
        </p:nvSpPr>
        <p:spPr bwMode="auto">
          <a:xfrm>
            <a:off x="5435600" y="5373688"/>
            <a:ext cx="1873250" cy="1008062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Obsah lichoběžníku</a:t>
            </a:r>
          </a:p>
        </p:txBody>
      </p:sp>
      <p:graphicFrame>
        <p:nvGraphicFramePr>
          <p:cNvPr id="36937" name="Object 73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p:oleObj spid="_x0000_s36937" name="Rovnice" r:id="rId3" imgW="114120" imgH="215640" progId="Equation.3">
              <p:embed/>
            </p:oleObj>
          </a:graphicData>
        </a:graphic>
      </p:graphicFrame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258888" y="3284538"/>
            <a:ext cx="5473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1258888" y="1557338"/>
            <a:ext cx="93662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195513" y="1557338"/>
            <a:ext cx="453707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2195513" y="1557338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4" name="Arc 10"/>
          <p:cNvSpPr>
            <a:spLocks noChangeAspect="1"/>
          </p:cNvSpPr>
          <p:nvPr/>
        </p:nvSpPr>
        <p:spPr bwMode="auto">
          <a:xfrm rot="16200000">
            <a:off x="1835150" y="2924175"/>
            <a:ext cx="360363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2051050" y="3141663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84213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284663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516688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E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3708400" y="11255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1835150" y="1125538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</a:t>
            </a:r>
          </a:p>
        </p:txBody>
      </p:sp>
      <p:sp>
        <p:nvSpPr>
          <p:cNvPr id="36886" name="Arc 22"/>
          <p:cNvSpPr>
            <a:spLocks/>
          </p:cNvSpPr>
          <p:nvPr/>
        </p:nvSpPr>
        <p:spPr bwMode="auto">
          <a:xfrm>
            <a:off x="4427538" y="3006725"/>
            <a:ext cx="488950" cy="350838"/>
          </a:xfrm>
          <a:custGeom>
            <a:avLst/>
            <a:gdLst>
              <a:gd name="G0" fmla="+- 0 0 0"/>
              <a:gd name="G1" fmla="+- 21018 0 0"/>
              <a:gd name="G2" fmla="+- 21600 0 0"/>
              <a:gd name="T0" fmla="*/ 4982 w 20992"/>
              <a:gd name="T1" fmla="*/ 0 h 21018"/>
              <a:gd name="T2" fmla="*/ 20992 w 20992"/>
              <a:gd name="T3" fmla="*/ 15930 h 21018"/>
              <a:gd name="T4" fmla="*/ 0 w 20992"/>
              <a:gd name="T5" fmla="*/ 21018 h 2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92" h="21018" fill="none" extrusionOk="0">
                <a:moveTo>
                  <a:pt x="4981" y="0"/>
                </a:moveTo>
                <a:cubicBezTo>
                  <a:pt x="12890" y="1875"/>
                  <a:pt x="19077" y="8030"/>
                  <a:pt x="20992" y="15929"/>
                </a:cubicBezTo>
              </a:path>
              <a:path w="20992" h="21018" stroke="0" extrusionOk="0">
                <a:moveTo>
                  <a:pt x="4981" y="0"/>
                </a:moveTo>
                <a:cubicBezTo>
                  <a:pt x="12890" y="1875"/>
                  <a:pt x="19077" y="8030"/>
                  <a:pt x="20992" y="15929"/>
                </a:cubicBezTo>
                <a:lnTo>
                  <a:pt x="0" y="2101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2771775" y="1052513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  <a:endParaRPr lang="cs-CZ" sz="2400" baseline="-25000"/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2700338" y="3284538"/>
            <a:ext cx="71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5219700" y="32131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  <a:endParaRPr lang="cs-CZ" sz="2400" baseline="-25000"/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051050" y="2133600"/>
            <a:ext cx="719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v</a:t>
            </a:r>
          </a:p>
        </p:txBody>
      </p:sp>
      <p:sp>
        <p:nvSpPr>
          <p:cNvPr id="36894" name="Arc 30"/>
          <p:cNvSpPr>
            <a:spLocks/>
          </p:cNvSpPr>
          <p:nvPr/>
        </p:nvSpPr>
        <p:spPr bwMode="auto">
          <a:xfrm rot="5400000">
            <a:off x="4422776" y="2425700"/>
            <a:ext cx="215900" cy="206375"/>
          </a:xfrm>
          <a:custGeom>
            <a:avLst/>
            <a:gdLst>
              <a:gd name="G0" fmla="+- 0 0 0"/>
              <a:gd name="G1" fmla="+- 20620 0 0"/>
              <a:gd name="G2" fmla="+- 21600 0 0"/>
              <a:gd name="T0" fmla="*/ 6431 w 21600"/>
              <a:gd name="T1" fmla="*/ 0 h 20620"/>
              <a:gd name="T2" fmla="*/ 21600 w 21600"/>
              <a:gd name="T3" fmla="*/ 20620 h 20620"/>
              <a:gd name="T4" fmla="*/ 0 w 21600"/>
              <a:gd name="T5" fmla="*/ 20620 h 2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20" fill="none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</a:path>
              <a:path w="21600" h="20620" stroke="0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  <a:lnTo>
                  <a:pt x="0" y="2062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6913" name="Group 49"/>
          <p:cNvGrpSpPr>
            <a:grpSpLocks/>
          </p:cNvGrpSpPr>
          <p:nvPr/>
        </p:nvGrpSpPr>
        <p:grpSpPr bwMode="auto">
          <a:xfrm>
            <a:off x="539750" y="4437063"/>
            <a:ext cx="144463" cy="142875"/>
            <a:chOff x="884" y="3269"/>
            <a:chExt cx="318" cy="328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 flipH="1">
              <a:off x="884" y="3294"/>
              <a:ext cx="3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>
              <a:off x="884" y="3430"/>
              <a:ext cx="31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6911" name="Arc 47"/>
            <p:cNvSpPr>
              <a:spLocks noChangeAspect="1"/>
            </p:cNvSpPr>
            <p:nvPr/>
          </p:nvSpPr>
          <p:spPr bwMode="auto">
            <a:xfrm>
              <a:off x="930" y="3269"/>
              <a:ext cx="181" cy="162"/>
            </a:xfrm>
            <a:custGeom>
              <a:avLst/>
              <a:gdLst>
                <a:gd name="G0" fmla="+- 0 0 0"/>
                <a:gd name="G1" fmla="+- 19395 0 0"/>
                <a:gd name="G2" fmla="+- 21600 0 0"/>
                <a:gd name="T0" fmla="*/ 9508 w 21600"/>
                <a:gd name="T1" fmla="*/ 0 h 19395"/>
                <a:gd name="T2" fmla="*/ 21600 w 21600"/>
                <a:gd name="T3" fmla="*/ 19395 h 19395"/>
                <a:gd name="T4" fmla="*/ 0 w 21600"/>
                <a:gd name="T5" fmla="*/ 19395 h 19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95" fill="none" extrusionOk="0">
                  <a:moveTo>
                    <a:pt x="9507" y="0"/>
                  </a:moveTo>
                  <a:cubicBezTo>
                    <a:pt x="16908" y="3628"/>
                    <a:pt x="21600" y="11152"/>
                    <a:pt x="21600" y="19395"/>
                  </a:cubicBezTo>
                </a:path>
                <a:path w="21600" h="19395" stroke="0" extrusionOk="0">
                  <a:moveTo>
                    <a:pt x="9507" y="0"/>
                  </a:moveTo>
                  <a:cubicBezTo>
                    <a:pt x="16908" y="3628"/>
                    <a:pt x="21600" y="11152"/>
                    <a:pt x="21600" y="19395"/>
                  </a:cubicBezTo>
                  <a:lnTo>
                    <a:pt x="0" y="1939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912" name="Arc 48"/>
            <p:cNvSpPr>
              <a:spLocks noChangeAspect="1"/>
            </p:cNvSpPr>
            <p:nvPr/>
          </p:nvSpPr>
          <p:spPr bwMode="auto">
            <a:xfrm rot="5400000">
              <a:off x="940" y="3424"/>
              <a:ext cx="165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709"/>
                <a:gd name="T1" fmla="*/ 0 h 21600"/>
                <a:gd name="T2" fmla="*/ 19709 w 19709"/>
                <a:gd name="T3" fmla="*/ 12761 h 21600"/>
                <a:gd name="T4" fmla="*/ 0 w 19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09" h="21600" fill="none" extrusionOk="0">
                  <a:moveTo>
                    <a:pt x="-1" y="0"/>
                  </a:moveTo>
                  <a:cubicBezTo>
                    <a:pt x="8509" y="0"/>
                    <a:pt x="16226" y="4996"/>
                    <a:pt x="19708" y="12761"/>
                  </a:cubicBezTo>
                </a:path>
                <a:path w="19709" h="21600" stroke="0" extrusionOk="0">
                  <a:moveTo>
                    <a:pt x="-1" y="0"/>
                  </a:moveTo>
                  <a:cubicBezTo>
                    <a:pt x="8509" y="0"/>
                    <a:pt x="16226" y="4996"/>
                    <a:pt x="19708" y="1276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6919" name="Group 55"/>
          <p:cNvGrpSpPr>
            <a:grpSpLocks/>
          </p:cNvGrpSpPr>
          <p:nvPr/>
        </p:nvGrpSpPr>
        <p:grpSpPr bwMode="auto">
          <a:xfrm>
            <a:off x="1619250" y="4437063"/>
            <a:ext cx="144463" cy="142875"/>
            <a:chOff x="884" y="3269"/>
            <a:chExt cx="318" cy="328"/>
          </a:xfrm>
        </p:grpSpPr>
        <p:sp>
          <p:nvSpPr>
            <p:cNvPr id="36920" name="Line 56"/>
            <p:cNvSpPr>
              <a:spLocks noChangeShapeType="1"/>
            </p:cNvSpPr>
            <p:nvPr/>
          </p:nvSpPr>
          <p:spPr bwMode="auto">
            <a:xfrm flipH="1">
              <a:off x="884" y="3294"/>
              <a:ext cx="318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6921" name="Line 57"/>
            <p:cNvSpPr>
              <a:spLocks noChangeShapeType="1"/>
            </p:cNvSpPr>
            <p:nvPr/>
          </p:nvSpPr>
          <p:spPr bwMode="auto">
            <a:xfrm>
              <a:off x="884" y="3430"/>
              <a:ext cx="318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6922" name="Arc 58"/>
            <p:cNvSpPr>
              <a:spLocks noChangeAspect="1"/>
            </p:cNvSpPr>
            <p:nvPr/>
          </p:nvSpPr>
          <p:spPr bwMode="auto">
            <a:xfrm>
              <a:off x="930" y="3269"/>
              <a:ext cx="181" cy="162"/>
            </a:xfrm>
            <a:custGeom>
              <a:avLst/>
              <a:gdLst>
                <a:gd name="G0" fmla="+- 0 0 0"/>
                <a:gd name="G1" fmla="+- 19395 0 0"/>
                <a:gd name="G2" fmla="+- 21600 0 0"/>
                <a:gd name="T0" fmla="*/ 9508 w 21600"/>
                <a:gd name="T1" fmla="*/ 0 h 19395"/>
                <a:gd name="T2" fmla="*/ 21600 w 21600"/>
                <a:gd name="T3" fmla="*/ 19395 h 19395"/>
                <a:gd name="T4" fmla="*/ 0 w 21600"/>
                <a:gd name="T5" fmla="*/ 19395 h 19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9395" fill="none" extrusionOk="0">
                  <a:moveTo>
                    <a:pt x="9507" y="0"/>
                  </a:moveTo>
                  <a:cubicBezTo>
                    <a:pt x="16908" y="3628"/>
                    <a:pt x="21600" y="11152"/>
                    <a:pt x="21600" y="19395"/>
                  </a:cubicBezTo>
                </a:path>
                <a:path w="21600" h="19395" stroke="0" extrusionOk="0">
                  <a:moveTo>
                    <a:pt x="9507" y="0"/>
                  </a:moveTo>
                  <a:cubicBezTo>
                    <a:pt x="16908" y="3628"/>
                    <a:pt x="21600" y="11152"/>
                    <a:pt x="21600" y="19395"/>
                  </a:cubicBezTo>
                  <a:lnTo>
                    <a:pt x="0" y="19395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923" name="Arc 59"/>
            <p:cNvSpPr>
              <a:spLocks noChangeAspect="1"/>
            </p:cNvSpPr>
            <p:nvPr/>
          </p:nvSpPr>
          <p:spPr bwMode="auto">
            <a:xfrm rot="5400000">
              <a:off x="940" y="3424"/>
              <a:ext cx="165" cy="18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709"/>
                <a:gd name="T1" fmla="*/ 0 h 21600"/>
                <a:gd name="T2" fmla="*/ 19709 w 19709"/>
                <a:gd name="T3" fmla="*/ 12761 h 21600"/>
                <a:gd name="T4" fmla="*/ 0 w 1970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09" h="21600" fill="none" extrusionOk="0">
                  <a:moveTo>
                    <a:pt x="-1" y="0"/>
                  </a:moveTo>
                  <a:cubicBezTo>
                    <a:pt x="8509" y="0"/>
                    <a:pt x="16226" y="4996"/>
                    <a:pt x="19708" y="12761"/>
                  </a:cubicBezTo>
                </a:path>
                <a:path w="19709" h="21600" stroke="0" extrusionOk="0">
                  <a:moveTo>
                    <a:pt x="-1" y="0"/>
                  </a:moveTo>
                  <a:cubicBezTo>
                    <a:pt x="8509" y="0"/>
                    <a:pt x="16226" y="4996"/>
                    <a:pt x="19708" y="1276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6965" name="Group 101"/>
          <p:cNvGrpSpPr>
            <a:grpSpLocks/>
          </p:cNvGrpSpPr>
          <p:nvPr/>
        </p:nvGrpSpPr>
        <p:grpSpPr bwMode="auto">
          <a:xfrm>
            <a:off x="395288" y="4652963"/>
            <a:ext cx="3743325" cy="366712"/>
            <a:chOff x="249" y="2931"/>
            <a:chExt cx="2358" cy="231"/>
          </a:xfrm>
        </p:grpSpPr>
        <p:sp>
          <p:nvSpPr>
            <p:cNvPr id="36964" name="Text Box 100"/>
            <p:cNvSpPr txBox="1">
              <a:spLocks noChangeArrowheads="1"/>
            </p:cNvSpPr>
            <p:nvPr/>
          </p:nvSpPr>
          <p:spPr bwMode="auto">
            <a:xfrm>
              <a:off x="249" y="2931"/>
              <a:ext cx="23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|</a:t>
              </a:r>
              <a:r>
                <a:rPr lang="cs-CZ"/>
                <a:t>   </a:t>
              </a:r>
              <a:r>
                <a:rPr lang="cs-CZ">
                  <a:sym typeface="Symbol" pitchFamily="18" charset="2"/>
                </a:rPr>
                <a:t>SBE</a:t>
              </a:r>
              <a:r>
                <a:rPr lang="en-US">
                  <a:sym typeface="Symbol" pitchFamily="18" charset="2"/>
                </a:rPr>
                <a:t>|</a:t>
              </a:r>
              <a:r>
                <a:rPr lang="cs-CZ">
                  <a:sym typeface="Symbol" pitchFamily="18" charset="2"/>
                </a:rPr>
                <a:t> = </a:t>
              </a:r>
              <a:r>
                <a:rPr lang="en-US">
                  <a:sym typeface="Symbol" pitchFamily="18" charset="2"/>
                </a:rPr>
                <a:t>|</a:t>
              </a:r>
              <a:r>
                <a:rPr lang="cs-CZ">
                  <a:sym typeface="Symbol" pitchFamily="18" charset="2"/>
                </a:rPr>
                <a:t>   SCD</a:t>
              </a:r>
              <a:r>
                <a:rPr lang="en-US">
                  <a:sym typeface="Symbol" pitchFamily="18" charset="2"/>
                </a:rPr>
                <a:t>|</a:t>
              </a:r>
              <a:r>
                <a:rPr lang="cs-CZ">
                  <a:sym typeface="Symbol" pitchFamily="18" charset="2"/>
                </a:rPr>
                <a:t> … úhly střídavé</a:t>
              </a:r>
            </a:p>
          </p:txBody>
        </p:sp>
        <p:grpSp>
          <p:nvGrpSpPr>
            <p:cNvPr id="36914" name="Group 50"/>
            <p:cNvGrpSpPr>
              <a:grpSpLocks/>
            </p:cNvGrpSpPr>
            <p:nvPr/>
          </p:nvGrpSpPr>
          <p:grpSpPr bwMode="auto">
            <a:xfrm>
              <a:off x="1020" y="3022"/>
              <a:ext cx="91" cy="90"/>
              <a:chOff x="884" y="3269"/>
              <a:chExt cx="318" cy="328"/>
            </a:xfrm>
          </p:grpSpPr>
          <p:sp>
            <p:nvSpPr>
              <p:cNvPr id="36915" name="Line 51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16" name="Line 52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17" name="Arc 53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918" name="Arc 54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6924" name="Group 60"/>
            <p:cNvGrpSpPr>
              <a:grpSpLocks/>
            </p:cNvGrpSpPr>
            <p:nvPr/>
          </p:nvGrpSpPr>
          <p:grpSpPr bwMode="auto">
            <a:xfrm>
              <a:off x="340" y="3022"/>
              <a:ext cx="91" cy="90"/>
              <a:chOff x="884" y="3269"/>
              <a:chExt cx="318" cy="328"/>
            </a:xfrm>
          </p:grpSpPr>
          <p:sp>
            <p:nvSpPr>
              <p:cNvPr id="36925" name="Line 61"/>
              <p:cNvSpPr>
                <a:spLocks noChangeShapeType="1"/>
              </p:cNvSpPr>
              <p:nvPr/>
            </p:nvSpPr>
            <p:spPr bwMode="auto">
              <a:xfrm flipH="1">
                <a:off x="884" y="3294"/>
                <a:ext cx="318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6" name="Line 62"/>
              <p:cNvSpPr>
                <a:spLocks noChangeShapeType="1"/>
              </p:cNvSpPr>
              <p:nvPr/>
            </p:nvSpPr>
            <p:spPr bwMode="auto">
              <a:xfrm>
                <a:off x="884" y="3430"/>
                <a:ext cx="318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7" name="Arc 63"/>
              <p:cNvSpPr>
                <a:spLocks noChangeAspect="1"/>
              </p:cNvSpPr>
              <p:nvPr/>
            </p:nvSpPr>
            <p:spPr bwMode="auto">
              <a:xfrm>
                <a:off x="930" y="3269"/>
                <a:ext cx="181" cy="162"/>
              </a:xfrm>
              <a:custGeom>
                <a:avLst/>
                <a:gdLst>
                  <a:gd name="G0" fmla="+- 0 0 0"/>
                  <a:gd name="G1" fmla="+- 19395 0 0"/>
                  <a:gd name="G2" fmla="+- 21600 0 0"/>
                  <a:gd name="T0" fmla="*/ 9508 w 21600"/>
                  <a:gd name="T1" fmla="*/ 0 h 19395"/>
                  <a:gd name="T2" fmla="*/ 21600 w 21600"/>
                  <a:gd name="T3" fmla="*/ 19395 h 19395"/>
                  <a:gd name="T4" fmla="*/ 0 w 21600"/>
                  <a:gd name="T5" fmla="*/ 19395 h 19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395" fill="none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</a:path>
                  <a:path w="21600" h="19395" stroke="0" extrusionOk="0">
                    <a:moveTo>
                      <a:pt x="9507" y="0"/>
                    </a:moveTo>
                    <a:cubicBezTo>
                      <a:pt x="16908" y="3628"/>
                      <a:pt x="21600" y="11152"/>
                      <a:pt x="21600" y="19395"/>
                    </a:cubicBezTo>
                    <a:lnTo>
                      <a:pt x="0" y="1939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6928" name="Arc 64"/>
              <p:cNvSpPr>
                <a:spLocks noChangeAspect="1"/>
              </p:cNvSpPr>
              <p:nvPr/>
            </p:nvSpPr>
            <p:spPr bwMode="auto">
              <a:xfrm rot="5400000">
                <a:off x="940" y="3424"/>
                <a:ext cx="165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09"/>
                  <a:gd name="T1" fmla="*/ 0 h 21600"/>
                  <a:gd name="T2" fmla="*/ 19709 w 19709"/>
                  <a:gd name="T3" fmla="*/ 12761 h 21600"/>
                  <a:gd name="T4" fmla="*/ 0 w 19709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09" h="21600" fill="none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</a:path>
                  <a:path w="19709" h="21600" stroke="0" extrusionOk="0">
                    <a:moveTo>
                      <a:pt x="-1" y="0"/>
                    </a:moveTo>
                    <a:cubicBezTo>
                      <a:pt x="8509" y="0"/>
                      <a:pt x="16226" y="4996"/>
                      <a:pt x="19708" y="127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6932" name="AutoShape 68"/>
          <p:cNvSpPr>
            <a:spLocks/>
          </p:cNvSpPr>
          <p:nvPr/>
        </p:nvSpPr>
        <p:spPr bwMode="auto">
          <a:xfrm>
            <a:off x="4356100" y="3860800"/>
            <a:ext cx="215900" cy="1223963"/>
          </a:xfrm>
          <a:prstGeom prst="rightBrace">
            <a:avLst>
              <a:gd name="adj1" fmla="val 4724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6968" name="Group 104"/>
          <p:cNvGrpSpPr>
            <a:grpSpLocks/>
          </p:cNvGrpSpPr>
          <p:nvPr/>
        </p:nvGrpSpPr>
        <p:grpSpPr bwMode="auto">
          <a:xfrm>
            <a:off x="4859338" y="3789363"/>
            <a:ext cx="3527425" cy="779462"/>
            <a:chOff x="3198" y="2387"/>
            <a:chExt cx="2222" cy="491"/>
          </a:xfrm>
        </p:grpSpPr>
        <p:sp>
          <p:nvSpPr>
            <p:cNvPr id="36933" name="Text Box 69"/>
            <p:cNvSpPr txBox="1">
              <a:spLocks noChangeArrowheads="1"/>
            </p:cNvSpPr>
            <p:nvPr/>
          </p:nvSpPr>
          <p:spPr bwMode="auto">
            <a:xfrm>
              <a:off x="3198" y="2387"/>
              <a:ext cx="2222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cs-CZ"/>
            </a:p>
            <a:p>
              <a:pPr>
                <a:spcBef>
                  <a:spcPct val="50000"/>
                </a:spcBef>
              </a:pPr>
              <a:r>
                <a:rPr lang="cs-CZ"/>
                <a:t>   BES </a:t>
              </a:r>
              <a:r>
                <a:rPr lang="cs-CZ">
                  <a:sym typeface="Symbol" pitchFamily="18" charset="2"/>
                </a:rPr>
                <a:t>    CDS (věta usu)</a:t>
              </a:r>
            </a:p>
          </p:txBody>
        </p:sp>
        <p:sp>
          <p:nvSpPr>
            <p:cNvPr id="36934" name="AutoShape 70"/>
            <p:cNvSpPr>
              <a:spLocks noChangeArrowheads="1"/>
            </p:cNvSpPr>
            <p:nvPr/>
          </p:nvSpPr>
          <p:spPr bwMode="auto">
            <a:xfrm>
              <a:off x="3243" y="2704"/>
              <a:ext cx="91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935" name="AutoShape 71"/>
            <p:cNvSpPr>
              <a:spLocks noChangeArrowheads="1"/>
            </p:cNvSpPr>
            <p:nvPr/>
          </p:nvSpPr>
          <p:spPr bwMode="auto">
            <a:xfrm>
              <a:off x="3833" y="2704"/>
              <a:ext cx="91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36950" name="Object 86"/>
          <p:cNvGraphicFramePr>
            <a:graphicFrameLocks noChangeAspect="1"/>
          </p:cNvGraphicFramePr>
          <p:nvPr>
            <p:ph sz="half" idx="2"/>
          </p:nvPr>
        </p:nvGraphicFramePr>
        <p:xfrm>
          <a:off x="5580063" y="5516563"/>
          <a:ext cx="1441450" cy="720725"/>
        </p:xfrm>
        <a:graphic>
          <a:graphicData uri="http://schemas.openxmlformats.org/presentationml/2006/ole">
            <p:oleObj spid="_x0000_s36950" name="Rovnice" r:id="rId4" imgW="787320" imgH="393480" progId="Equation.3">
              <p:embed/>
            </p:oleObj>
          </a:graphicData>
        </a:graphic>
      </p:graphicFrame>
      <p:sp>
        <p:nvSpPr>
          <p:cNvPr id="36957" name="Text Box 93"/>
          <p:cNvSpPr txBox="1">
            <a:spLocks noChangeArrowheads="1"/>
          </p:cNvSpPr>
          <p:nvPr/>
        </p:nvSpPr>
        <p:spPr bwMode="auto">
          <a:xfrm>
            <a:off x="468313" y="3933825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/>
              <a:t>|</a:t>
            </a:r>
            <a:r>
              <a:rPr lang="cs-CZ"/>
              <a:t>BS</a:t>
            </a:r>
            <a:r>
              <a:rPr lang="en-US"/>
              <a:t>|</a:t>
            </a:r>
            <a:r>
              <a:rPr lang="cs-CZ"/>
              <a:t> = </a:t>
            </a:r>
            <a:r>
              <a:rPr lang="en-US"/>
              <a:t>|</a:t>
            </a:r>
            <a:r>
              <a:rPr lang="cs-CZ"/>
              <a:t>CS</a:t>
            </a:r>
            <a:r>
              <a:rPr lang="en-US"/>
              <a:t>|</a:t>
            </a:r>
            <a:endParaRPr lang="cs-CZ"/>
          </a:p>
        </p:txBody>
      </p:sp>
      <p:sp>
        <p:nvSpPr>
          <p:cNvPr id="36959" name="Line 95"/>
          <p:cNvSpPr>
            <a:spLocks noChangeShapeType="1"/>
          </p:cNvSpPr>
          <p:nvPr/>
        </p:nvSpPr>
        <p:spPr bwMode="auto">
          <a:xfrm flipH="1" flipV="1">
            <a:off x="4356100" y="2349500"/>
            <a:ext cx="287338" cy="9350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962" name="Arc 98"/>
          <p:cNvSpPr>
            <a:spLocks/>
          </p:cNvSpPr>
          <p:nvPr/>
        </p:nvSpPr>
        <p:spPr bwMode="auto">
          <a:xfrm rot="5400000">
            <a:off x="4422776" y="2425700"/>
            <a:ext cx="215900" cy="206375"/>
          </a:xfrm>
          <a:custGeom>
            <a:avLst/>
            <a:gdLst>
              <a:gd name="G0" fmla="+- 0 0 0"/>
              <a:gd name="G1" fmla="+- 20620 0 0"/>
              <a:gd name="G2" fmla="+- 21600 0 0"/>
              <a:gd name="T0" fmla="*/ 6431 w 21600"/>
              <a:gd name="T1" fmla="*/ 0 h 20620"/>
              <a:gd name="T2" fmla="*/ 21600 w 21600"/>
              <a:gd name="T3" fmla="*/ 20620 h 20620"/>
              <a:gd name="T4" fmla="*/ 0 w 21600"/>
              <a:gd name="T5" fmla="*/ 20620 h 20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620" fill="none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</a:path>
              <a:path w="21600" h="20620" stroke="0" extrusionOk="0">
                <a:moveTo>
                  <a:pt x="6431" y="-1"/>
                </a:moveTo>
                <a:cubicBezTo>
                  <a:pt x="15454" y="2813"/>
                  <a:pt x="21600" y="11167"/>
                  <a:pt x="21600" y="20620"/>
                </a:cubicBezTo>
                <a:lnTo>
                  <a:pt x="0" y="20620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67" name="Arc 103"/>
          <p:cNvSpPr>
            <a:spLocks/>
          </p:cNvSpPr>
          <p:nvPr/>
        </p:nvSpPr>
        <p:spPr bwMode="auto">
          <a:xfrm>
            <a:off x="4427538" y="2997200"/>
            <a:ext cx="492125" cy="350838"/>
          </a:xfrm>
          <a:custGeom>
            <a:avLst/>
            <a:gdLst>
              <a:gd name="G0" fmla="+- 0 0 0"/>
              <a:gd name="G1" fmla="+- 21018 0 0"/>
              <a:gd name="G2" fmla="+- 21600 0 0"/>
              <a:gd name="T0" fmla="*/ 4982 w 21146"/>
              <a:gd name="T1" fmla="*/ 0 h 21018"/>
              <a:gd name="T2" fmla="*/ 21146 w 21146"/>
              <a:gd name="T3" fmla="*/ 16611 h 21018"/>
              <a:gd name="T4" fmla="*/ 0 w 21146"/>
              <a:gd name="T5" fmla="*/ 21018 h 2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46" h="21018" fill="none" extrusionOk="0">
                <a:moveTo>
                  <a:pt x="4981" y="0"/>
                </a:moveTo>
                <a:cubicBezTo>
                  <a:pt x="13135" y="1933"/>
                  <a:pt x="19435" y="8407"/>
                  <a:pt x="21145" y="16611"/>
                </a:cubicBezTo>
              </a:path>
              <a:path w="21146" h="21018" stroke="0" extrusionOk="0">
                <a:moveTo>
                  <a:pt x="4981" y="0"/>
                </a:moveTo>
                <a:cubicBezTo>
                  <a:pt x="13135" y="1933"/>
                  <a:pt x="19435" y="8407"/>
                  <a:pt x="21145" y="16611"/>
                </a:cubicBezTo>
                <a:lnTo>
                  <a:pt x="0" y="21018"/>
                </a:ln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6970" name="Line 106"/>
          <p:cNvSpPr>
            <a:spLocks noChangeShapeType="1"/>
          </p:cNvSpPr>
          <p:nvPr/>
        </p:nvSpPr>
        <p:spPr bwMode="auto">
          <a:xfrm>
            <a:off x="2195513" y="1557338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755650" y="5589588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>
                <a:sym typeface="Symbol" pitchFamily="18" charset="2"/>
              </a:rPr>
              <a:t>Obsah lichoběžníku ABCD je roven obsahu trojúhelníku AED: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3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3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3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36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36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36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36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36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6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1000"/>
                                        <p:tgtEl>
                                          <p:spTgt spid="36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36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100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36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1000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36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6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1" grpId="0" animBg="1"/>
      <p:bldP spid="36895" grpId="0" animBg="1"/>
      <p:bldP spid="36963" grpId="0" animBg="1"/>
      <p:bldP spid="36963" grpId="1" animBg="1"/>
      <p:bldP spid="36887" grpId="0" animBg="1"/>
      <p:bldP spid="36966" grpId="0" animBg="1"/>
      <p:bldP spid="36966" grpId="1" animBg="1"/>
      <p:bldP spid="36955" grpId="0" animBg="1"/>
      <p:bldP spid="36955" grpId="1" animBg="1"/>
      <p:bldP spid="36960" grpId="0" animBg="1"/>
      <p:bldP spid="36960" grpId="1" animBg="1"/>
      <p:bldP spid="36961" grpId="0"/>
      <p:bldP spid="36952" grpId="0" animBg="1"/>
      <p:bldP spid="36879" grpId="0"/>
      <p:bldP spid="36889" grpId="0"/>
      <p:bldP spid="36932" grpId="0" animBg="1"/>
      <p:bldP spid="36957" grpId="0"/>
      <p:bldP spid="36959" grpId="0" animBg="1"/>
      <p:bldP spid="36962" grpId="0" animBg="1"/>
      <p:bldP spid="36967" grpId="0" animBg="1"/>
      <p:bldP spid="36970" grpId="0" animBg="1"/>
      <p:bldP spid="369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Comic Sans MS" pitchFamily="66" charset="0"/>
              </a:rPr>
              <a:t>Zvládneš vypočítat obsah lichoběžníku ABCD?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915025" cy="5334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>
                <a:latin typeface="Comic Sans MS" pitchFamily="66" charset="0"/>
              </a:rPr>
              <a:t>1. a = 5,1 cm; c = 3,5 cm; v = 3,1 cm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588125" y="162877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S = 13,33 cm</a:t>
            </a:r>
            <a:r>
              <a:rPr lang="cs-CZ" sz="2400" baseline="30000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395288" y="1989138"/>
            <a:ext cx="5915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>
                <a:latin typeface="Comic Sans MS" pitchFamily="66" charset="0"/>
              </a:rPr>
              <a:t>2. a = 7,4 dm; c = 64 mm; v = 5 cm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588125" y="198913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S = 201 cm</a:t>
            </a:r>
            <a:r>
              <a:rPr lang="cs-CZ" sz="2400" baseline="30000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2420938"/>
            <a:ext cx="60483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>
                <a:latin typeface="Comic Sans MS" pitchFamily="66" charset="0"/>
              </a:rPr>
              <a:t>3. a = 0,4 m; c = 52,1 cm; v = 58 mm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6588125" y="2420938"/>
            <a:ext cx="255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S = 267,09 cm</a:t>
            </a:r>
            <a:r>
              <a:rPr lang="cs-CZ" sz="2400" baseline="30000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395288" y="2852738"/>
            <a:ext cx="719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latin typeface="Comic Sans MS" pitchFamily="66" charset="0"/>
              </a:rPr>
              <a:t>4.</a:t>
            </a:r>
          </a:p>
        </p:txBody>
      </p:sp>
      <p:grpSp>
        <p:nvGrpSpPr>
          <p:cNvPr id="44060" name="Group 28"/>
          <p:cNvGrpSpPr>
            <a:grpSpLocks/>
          </p:cNvGrpSpPr>
          <p:nvPr/>
        </p:nvGrpSpPr>
        <p:grpSpPr bwMode="auto">
          <a:xfrm>
            <a:off x="468313" y="3141663"/>
            <a:ext cx="2735262" cy="2257425"/>
            <a:chOff x="295" y="1888"/>
            <a:chExt cx="1723" cy="1422"/>
          </a:xfrm>
        </p:grpSpPr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1111" y="1888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>
                  <a:latin typeface="Comic Sans MS" pitchFamily="66" charset="0"/>
                </a:rPr>
                <a:t>4 cm</a:t>
              </a:r>
            </a:p>
          </p:txBody>
        </p:sp>
        <p:sp>
          <p:nvSpPr>
            <p:cNvPr id="44050" name="Text Box 18"/>
            <p:cNvSpPr txBox="1">
              <a:spLocks noChangeArrowheads="1"/>
            </p:cNvSpPr>
            <p:nvPr/>
          </p:nvSpPr>
          <p:spPr bwMode="auto">
            <a:xfrm>
              <a:off x="839" y="3022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>
                  <a:latin typeface="Comic Sans MS" pitchFamily="66" charset="0"/>
                </a:rPr>
                <a:t>6,9 cm</a:t>
              </a:r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 rot="-3795454">
              <a:off x="76" y="2288"/>
              <a:ext cx="7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>
                  <a:latin typeface="Comic Sans MS" pitchFamily="66" charset="0"/>
                </a:rPr>
                <a:t>3,3 cm</a:t>
              </a:r>
            </a:p>
          </p:txBody>
        </p:sp>
        <p:grpSp>
          <p:nvGrpSpPr>
            <p:cNvPr id="44057" name="Group 25"/>
            <p:cNvGrpSpPr>
              <a:grpSpLocks/>
            </p:cNvGrpSpPr>
            <p:nvPr/>
          </p:nvGrpSpPr>
          <p:grpSpPr bwMode="auto">
            <a:xfrm>
              <a:off x="340" y="2160"/>
              <a:ext cx="1678" cy="907"/>
              <a:chOff x="340" y="2160"/>
              <a:chExt cx="1497" cy="741"/>
            </a:xfrm>
          </p:grpSpPr>
          <p:grpSp>
            <p:nvGrpSpPr>
              <p:cNvPr id="44053" name="Group 21"/>
              <p:cNvGrpSpPr>
                <a:grpSpLocks/>
              </p:cNvGrpSpPr>
              <p:nvPr/>
            </p:nvGrpSpPr>
            <p:grpSpPr bwMode="auto">
              <a:xfrm>
                <a:off x="340" y="2160"/>
                <a:ext cx="1497" cy="726"/>
                <a:chOff x="340" y="2160"/>
                <a:chExt cx="1497" cy="726"/>
              </a:xfrm>
            </p:grpSpPr>
            <p:grpSp>
              <p:nvGrpSpPr>
                <p:cNvPr id="44048" name="Group 16"/>
                <p:cNvGrpSpPr>
                  <a:grpSpLocks/>
                </p:cNvGrpSpPr>
                <p:nvPr/>
              </p:nvGrpSpPr>
              <p:grpSpPr bwMode="auto">
                <a:xfrm>
                  <a:off x="340" y="2160"/>
                  <a:ext cx="1497" cy="726"/>
                  <a:chOff x="340" y="2024"/>
                  <a:chExt cx="1497" cy="726"/>
                </a:xfrm>
              </p:grpSpPr>
              <p:sp>
                <p:nvSpPr>
                  <p:cNvPr id="44044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03" y="2024"/>
                    <a:ext cx="104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44045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40" y="2024"/>
                    <a:ext cx="363" cy="7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440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340" y="2750"/>
                    <a:ext cx="149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4404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746" y="2024"/>
                    <a:ext cx="91" cy="72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sp>
              <p:nvSpPr>
                <p:cNvPr id="44052" name="Line 20"/>
                <p:cNvSpPr>
                  <a:spLocks noChangeShapeType="1"/>
                </p:cNvSpPr>
                <p:nvPr/>
              </p:nvSpPr>
              <p:spPr bwMode="auto">
                <a:xfrm>
                  <a:off x="703" y="2160"/>
                  <a:ext cx="0" cy="7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4054" name="Arc 22"/>
              <p:cNvSpPr>
                <a:spLocks noChangeAspect="1"/>
              </p:cNvSpPr>
              <p:nvPr/>
            </p:nvSpPr>
            <p:spPr bwMode="auto">
              <a:xfrm>
                <a:off x="703" y="2704"/>
                <a:ext cx="146" cy="19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394"/>
                  <a:gd name="T1" fmla="*/ 0 h 21600"/>
                  <a:gd name="T2" fmla="*/ 21394 w 21394"/>
                  <a:gd name="T3" fmla="*/ 18625 h 21600"/>
                  <a:gd name="T4" fmla="*/ 0 w 2139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94" h="21600" fill="none" extrusionOk="0">
                    <a:moveTo>
                      <a:pt x="-1" y="0"/>
                    </a:moveTo>
                    <a:cubicBezTo>
                      <a:pt x="10779" y="0"/>
                      <a:pt x="19909" y="7947"/>
                      <a:pt x="21394" y="18624"/>
                    </a:cubicBezTo>
                  </a:path>
                  <a:path w="21394" h="21600" stroke="0" extrusionOk="0">
                    <a:moveTo>
                      <a:pt x="-1" y="0"/>
                    </a:moveTo>
                    <a:cubicBezTo>
                      <a:pt x="10779" y="0"/>
                      <a:pt x="19909" y="7947"/>
                      <a:pt x="21394" y="1862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4055" name="Oval 23"/>
              <p:cNvSpPr>
                <a:spLocks noChangeArrowheads="1"/>
              </p:cNvSpPr>
              <p:nvPr/>
            </p:nvSpPr>
            <p:spPr bwMode="auto">
              <a:xfrm>
                <a:off x="748" y="2795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 rot="16200000">
              <a:off x="506" y="2357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sz="2400">
                  <a:latin typeface="Comic Sans MS" pitchFamily="66" charset="0"/>
                </a:rPr>
                <a:t>2,8 cm</a:t>
              </a:r>
            </a:p>
          </p:txBody>
        </p:sp>
      </p:grp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4140200" y="2924175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latin typeface="Comic Sans MS" pitchFamily="66" charset="0"/>
              </a:rPr>
              <a:t>5.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755650" y="573405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S = 15,26 cm</a:t>
            </a:r>
            <a:r>
              <a:rPr lang="cs-CZ" sz="2400" baseline="30000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44084" name="Group 52"/>
          <p:cNvGrpSpPr>
            <a:grpSpLocks/>
          </p:cNvGrpSpPr>
          <p:nvPr/>
        </p:nvGrpSpPr>
        <p:grpSpPr bwMode="auto">
          <a:xfrm>
            <a:off x="4643438" y="3573463"/>
            <a:ext cx="3313112" cy="1439862"/>
            <a:chOff x="2925" y="2251"/>
            <a:chExt cx="2087" cy="907"/>
          </a:xfrm>
        </p:grpSpPr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2925" y="2251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>
              <a:off x="2925" y="2251"/>
              <a:ext cx="15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4468" y="2251"/>
              <a:ext cx="544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2925" y="3158"/>
              <a:ext cx="2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4067" name="Arc 35"/>
            <p:cNvSpPr>
              <a:spLocks/>
            </p:cNvSpPr>
            <p:nvPr/>
          </p:nvSpPr>
          <p:spPr bwMode="auto">
            <a:xfrm>
              <a:off x="2925" y="2976"/>
              <a:ext cx="182" cy="18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083" name="Oval 51"/>
            <p:cNvSpPr>
              <a:spLocks noChangeArrowheads="1"/>
            </p:cNvSpPr>
            <p:nvPr/>
          </p:nvSpPr>
          <p:spPr bwMode="auto">
            <a:xfrm>
              <a:off x="2971" y="306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4100" name="Text Box 68"/>
          <p:cNvSpPr txBox="1">
            <a:spLocks noChangeArrowheads="1"/>
          </p:cNvSpPr>
          <p:nvPr/>
        </p:nvSpPr>
        <p:spPr bwMode="auto">
          <a:xfrm>
            <a:off x="5219700" y="3141663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5,2 cm</a:t>
            </a:r>
          </a:p>
        </p:txBody>
      </p:sp>
      <p:sp>
        <p:nvSpPr>
          <p:cNvPr id="44101" name="Text Box 69"/>
          <p:cNvSpPr txBox="1">
            <a:spLocks noChangeArrowheads="1"/>
          </p:cNvSpPr>
          <p:nvPr/>
        </p:nvSpPr>
        <p:spPr bwMode="auto">
          <a:xfrm rot="16200000">
            <a:off x="3733006" y="3980657"/>
            <a:ext cx="1271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1,9 cm</a:t>
            </a:r>
          </a:p>
        </p:txBody>
      </p:sp>
      <p:sp>
        <p:nvSpPr>
          <p:cNvPr id="44102" name="Text Box 70"/>
          <p:cNvSpPr txBox="1">
            <a:spLocks noChangeArrowheads="1"/>
          </p:cNvSpPr>
          <p:nvPr/>
        </p:nvSpPr>
        <p:spPr bwMode="auto">
          <a:xfrm>
            <a:off x="5364163" y="5013325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88 mm</a:t>
            </a:r>
          </a:p>
        </p:txBody>
      </p:sp>
      <p:sp>
        <p:nvSpPr>
          <p:cNvPr id="44103" name="Text Box 71"/>
          <p:cNvSpPr txBox="1">
            <a:spLocks noChangeArrowheads="1"/>
          </p:cNvSpPr>
          <p:nvPr/>
        </p:nvSpPr>
        <p:spPr bwMode="auto">
          <a:xfrm>
            <a:off x="4932363" y="5661025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S = 13,3 cm</a:t>
            </a:r>
            <a:r>
              <a:rPr lang="cs-CZ" sz="2400" baseline="30000">
                <a:solidFill>
                  <a:srgbClr val="FF3300"/>
                </a:solidFill>
                <a:latin typeface="Comic Sans MS" pitchFamily="66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4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9" grpId="0"/>
      <p:bldP spid="44041" grpId="0"/>
      <p:bldP spid="44062" grpId="0"/>
      <p:bldP spid="44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395288" y="4508500"/>
            <a:ext cx="8229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cs-CZ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Mají-li ramena lichoběžníku stejnou délku, </a:t>
            </a:r>
            <a:br>
              <a:rPr lang="cs-CZ" sz="2400">
                <a:solidFill>
                  <a:schemeClr val="tx2"/>
                </a:solidFill>
                <a:latin typeface="Comic Sans MS" pitchFamily="66" charset="0"/>
              </a:rPr>
            </a:br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nazýváme jej </a:t>
            </a:r>
            <a:r>
              <a:rPr lang="cs-CZ" sz="2400">
                <a:solidFill>
                  <a:srgbClr val="FF0000"/>
                </a:solidFill>
                <a:latin typeface="Comic Sans MS" pitchFamily="66" charset="0"/>
              </a:rPr>
              <a:t>rovnoramenný </a:t>
            </a:r>
            <a:r>
              <a:rPr lang="cs-CZ" sz="2400">
                <a:latin typeface="Comic Sans MS" pitchFamily="66" charset="0"/>
              </a:rPr>
              <a:t>lichoběžník</a:t>
            </a:r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. </a:t>
            </a:r>
            <a:br>
              <a:rPr lang="cs-CZ" sz="2400">
                <a:solidFill>
                  <a:schemeClr val="tx2"/>
                </a:solidFill>
                <a:latin typeface="Comic Sans MS" pitchFamily="66" charset="0"/>
              </a:rPr>
            </a:br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Je-li jedno rameno lichoběžníku kolmé na základny, nazýváme jej </a:t>
            </a:r>
            <a:r>
              <a:rPr lang="cs-CZ" sz="2400">
                <a:solidFill>
                  <a:srgbClr val="FF0000"/>
                </a:solidFill>
                <a:latin typeface="Comic Sans MS" pitchFamily="66" charset="0"/>
              </a:rPr>
              <a:t>pravoúhlý </a:t>
            </a:r>
            <a:r>
              <a:rPr lang="cs-CZ" sz="2400">
                <a:latin typeface="Comic Sans MS" pitchFamily="66" charset="0"/>
              </a:rPr>
              <a:t>lichoběžník</a:t>
            </a:r>
            <a:r>
              <a:rPr lang="cs-CZ" sz="240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17737"/>
          </a:xfrm>
        </p:spPr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Druhy lichoběžníků</a:t>
            </a:r>
            <a:b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/>
            </a:r>
            <a:b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cs-CZ" sz="2400">
                <a:latin typeface="Comic Sans MS" pitchFamily="66" charset="0"/>
              </a:rPr>
              <a:t>Vzpomenete si, jaké druhy lichoběžníků rozlišujeme?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468313" y="2636838"/>
            <a:ext cx="2268537" cy="1223962"/>
            <a:chOff x="0" y="1480"/>
            <a:chExt cx="1429" cy="771"/>
          </a:xfrm>
        </p:grpSpPr>
        <p:grpSp>
          <p:nvGrpSpPr>
            <p:cNvPr id="31749" name="Group 5"/>
            <p:cNvGrpSpPr>
              <a:grpSpLocks/>
            </p:cNvGrpSpPr>
            <p:nvPr/>
          </p:nvGrpSpPr>
          <p:grpSpPr bwMode="auto">
            <a:xfrm>
              <a:off x="0" y="1480"/>
              <a:ext cx="1429" cy="771"/>
              <a:chOff x="0" y="1480"/>
              <a:chExt cx="1429" cy="771"/>
            </a:xfrm>
          </p:grpSpPr>
          <p:sp>
            <p:nvSpPr>
              <p:cNvPr id="31750" name="Line 6"/>
              <p:cNvSpPr>
                <a:spLocks noChangeShapeType="1"/>
              </p:cNvSpPr>
              <p:nvPr/>
            </p:nvSpPr>
            <p:spPr bwMode="auto">
              <a:xfrm flipH="1">
                <a:off x="0" y="1480"/>
                <a:ext cx="521" cy="77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51" name="Line 7"/>
              <p:cNvSpPr>
                <a:spLocks noChangeShapeType="1"/>
              </p:cNvSpPr>
              <p:nvPr/>
            </p:nvSpPr>
            <p:spPr bwMode="auto">
              <a:xfrm>
                <a:off x="0" y="2251"/>
                <a:ext cx="142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752" name="Line 8"/>
              <p:cNvSpPr>
                <a:spLocks noChangeShapeType="1"/>
              </p:cNvSpPr>
              <p:nvPr/>
            </p:nvSpPr>
            <p:spPr bwMode="auto">
              <a:xfrm>
                <a:off x="521" y="1480"/>
                <a:ext cx="72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1247" y="1480"/>
              <a:ext cx="182" cy="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3348038" y="2636838"/>
            <a:ext cx="2232025" cy="1223962"/>
            <a:chOff x="2064" y="1434"/>
            <a:chExt cx="1406" cy="771"/>
          </a:xfrm>
        </p:grpSpPr>
        <p:grpSp>
          <p:nvGrpSpPr>
            <p:cNvPr id="31755" name="Group 11"/>
            <p:cNvGrpSpPr>
              <a:grpSpLocks/>
            </p:cNvGrpSpPr>
            <p:nvPr/>
          </p:nvGrpSpPr>
          <p:grpSpPr bwMode="auto">
            <a:xfrm>
              <a:off x="2064" y="1434"/>
              <a:ext cx="1406" cy="771"/>
              <a:chOff x="2064" y="1434"/>
              <a:chExt cx="1406" cy="771"/>
            </a:xfrm>
          </p:grpSpPr>
          <p:grpSp>
            <p:nvGrpSpPr>
              <p:cNvPr id="31756" name="Group 12"/>
              <p:cNvGrpSpPr>
                <a:grpSpLocks/>
              </p:cNvGrpSpPr>
              <p:nvPr/>
            </p:nvGrpSpPr>
            <p:grpSpPr bwMode="auto">
              <a:xfrm>
                <a:off x="2064" y="1434"/>
                <a:ext cx="1406" cy="771"/>
                <a:chOff x="1746" y="1434"/>
                <a:chExt cx="1406" cy="771"/>
              </a:xfrm>
            </p:grpSpPr>
            <p:sp>
              <p:nvSpPr>
                <p:cNvPr id="31757" name="Line 13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758" name="Line 14"/>
                <p:cNvSpPr>
                  <a:spLocks noChangeShapeType="1"/>
                </p:cNvSpPr>
                <p:nvPr/>
              </p:nvSpPr>
              <p:spPr bwMode="auto">
                <a:xfrm>
                  <a:off x="1746" y="2205"/>
                  <a:ext cx="140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759" name="Line 15"/>
                <p:cNvSpPr>
                  <a:spLocks noChangeShapeType="1"/>
                </p:cNvSpPr>
                <p:nvPr/>
              </p:nvSpPr>
              <p:spPr bwMode="auto">
                <a:xfrm>
                  <a:off x="1746" y="1434"/>
                  <a:ext cx="72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1760" name="Line 16"/>
                <p:cNvSpPr>
                  <a:spLocks noChangeShapeType="1"/>
                </p:cNvSpPr>
                <p:nvPr/>
              </p:nvSpPr>
              <p:spPr bwMode="auto">
                <a:xfrm>
                  <a:off x="2472" y="1434"/>
                  <a:ext cx="680" cy="77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1761" name="Arc 17"/>
              <p:cNvSpPr>
                <a:spLocks/>
              </p:cNvSpPr>
              <p:nvPr/>
            </p:nvSpPr>
            <p:spPr bwMode="auto">
              <a:xfrm>
                <a:off x="2064" y="2024"/>
                <a:ext cx="181" cy="18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2109" y="2115"/>
              <a:ext cx="45" cy="4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763" name="AutoShape 19"/>
          <p:cNvSpPr>
            <a:spLocks noChangeArrowheads="1"/>
          </p:cNvSpPr>
          <p:nvPr/>
        </p:nvSpPr>
        <p:spPr bwMode="auto">
          <a:xfrm rot="10800000">
            <a:off x="6011863" y="2636838"/>
            <a:ext cx="2376487" cy="1223962"/>
          </a:xfrm>
          <a:custGeom>
            <a:avLst/>
            <a:gdLst>
              <a:gd name="G0" fmla="+- 5396 0 0"/>
              <a:gd name="G1" fmla="+- 21600 0 5396"/>
              <a:gd name="G2" fmla="*/ 5396 1 2"/>
              <a:gd name="G3" fmla="+- 21600 0 G2"/>
              <a:gd name="G4" fmla="+/ 5396 21600 2"/>
              <a:gd name="G5" fmla="+/ G1 0 2"/>
              <a:gd name="G6" fmla="*/ 21600 21600 5396"/>
              <a:gd name="G7" fmla="*/ G6 1 2"/>
              <a:gd name="G8" fmla="+- 21600 0 G7"/>
              <a:gd name="G9" fmla="*/ 21600 1 2"/>
              <a:gd name="G10" fmla="+- 5396 0 G9"/>
              <a:gd name="G11" fmla="?: G10 G8 0"/>
              <a:gd name="G12" fmla="?: G10 G7 21600"/>
              <a:gd name="T0" fmla="*/ 18902 w 21600"/>
              <a:gd name="T1" fmla="*/ 10800 h 21600"/>
              <a:gd name="T2" fmla="*/ 10800 w 21600"/>
              <a:gd name="T3" fmla="*/ 21600 h 21600"/>
              <a:gd name="T4" fmla="*/ 2698 w 21600"/>
              <a:gd name="T5" fmla="*/ 10800 h 21600"/>
              <a:gd name="T6" fmla="*/ 10800 w 21600"/>
              <a:gd name="T7" fmla="*/ 0 h 21600"/>
              <a:gd name="T8" fmla="*/ 4498 w 21600"/>
              <a:gd name="T9" fmla="*/ 4498 h 21600"/>
              <a:gd name="T10" fmla="*/ 17102 w 21600"/>
              <a:gd name="T11" fmla="*/ 1710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6" y="21600"/>
                </a:lnTo>
                <a:lnTo>
                  <a:pt x="16204" y="21600"/>
                </a:lnTo>
                <a:lnTo>
                  <a:pt x="2160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827088" y="4076700"/>
            <a:ext cx="1522412" cy="60483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cs-CZ">
                <a:latin typeface="Comic Sans MS" pitchFamily="66" charset="0"/>
              </a:rPr>
              <a:t>obecný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3419475" y="4005263"/>
            <a:ext cx="20875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>
                <a:latin typeface="Comic Sans MS" pitchFamily="66" charset="0"/>
              </a:rPr>
              <a:t>pravoúhlý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5795963" y="4005263"/>
            <a:ext cx="29527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sz="3200">
                <a:latin typeface="Comic Sans MS" pitchFamily="66" charset="0"/>
              </a:rPr>
              <a:t>rovnoramenný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395288" y="4640263"/>
            <a:ext cx="8229600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240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/>
      <p:bldP spid="31763" grpId="0" animBg="1"/>
      <p:bldP spid="31764" grpId="0" build="p"/>
      <p:bldP spid="31765" grpId="0"/>
      <p:bldP spid="317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1835150" y="2133600"/>
            <a:ext cx="7207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2555875" y="21336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 flipV="1">
            <a:off x="5364163" y="2133600"/>
            <a:ext cx="1512887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1835150" y="4149725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1835150" y="2133600"/>
            <a:ext cx="5041900" cy="2016125"/>
            <a:chOff x="1156" y="1344"/>
            <a:chExt cx="3176" cy="1270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610" y="1344"/>
              <a:ext cx="1769" cy="1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3379" y="1344"/>
              <a:ext cx="953" cy="127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 flipH="1">
              <a:off x="1156" y="1344"/>
              <a:ext cx="454" cy="1270"/>
            </a:xfrm>
            <a:prstGeom prst="rtTriangle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1835150" y="4149725"/>
            <a:ext cx="50419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2555875" y="2133600"/>
            <a:ext cx="28082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Základní prvky lichoběžníku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364163" y="2133600"/>
            <a:ext cx="1512887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1835150" y="2133600"/>
            <a:ext cx="720725" cy="20161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555875" y="2133600"/>
            <a:ext cx="0" cy="2016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38" name="Arc 18"/>
          <p:cNvSpPr>
            <a:spLocks/>
          </p:cNvSpPr>
          <p:nvPr/>
        </p:nvSpPr>
        <p:spPr bwMode="auto">
          <a:xfrm>
            <a:off x="2555875" y="3789363"/>
            <a:ext cx="360363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39" name="Oval 19"/>
          <p:cNvSpPr>
            <a:spLocks noChangeArrowheads="1"/>
          </p:cNvSpPr>
          <p:nvPr/>
        </p:nvSpPr>
        <p:spPr bwMode="auto">
          <a:xfrm>
            <a:off x="2627313" y="4005263"/>
            <a:ext cx="73025" cy="730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635375" y="42926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708400" y="16287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</a:rPr>
              <a:t>c</a:t>
            </a: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6084888" y="26368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</a:rPr>
              <a:t>b</a:t>
            </a:r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1547813" y="2708275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555875" y="29241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v</a:t>
            </a:r>
            <a:endParaRPr lang="cs-CZ" sz="2400" baseline="-25000">
              <a:solidFill>
                <a:srgbClr val="FF0000"/>
              </a:solidFill>
            </a:endParaRP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1835150" y="2133600"/>
            <a:ext cx="3529013" cy="2016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2555875" y="2133600"/>
            <a:ext cx="4321175" cy="2016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1476375" y="41497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659563" y="4149725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5148263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268538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</a:t>
            </a:r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900113" y="4581525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základny</a:t>
            </a:r>
            <a:r>
              <a:rPr lang="cs-CZ" sz="2400"/>
              <a:t> – rovnoběžné strany a, c</a:t>
            </a:r>
          </a:p>
        </p:txBody>
      </p:sp>
      <p:sp>
        <p:nvSpPr>
          <p:cNvPr id="30756" name="Text Box 36"/>
          <p:cNvSpPr txBox="1">
            <a:spLocks noChangeArrowheads="1"/>
          </p:cNvSpPr>
          <p:nvPr/>
        </p:nvSpPr>
        <p:spPr bwMode="auto">
          <a:xfrm>
            <a:off x="900113" y="494188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ramena</a:t>
            </a:r>
            <a:r>
              <a:rPr lang="cs-CZ" sz="2400"/>
              <a:t> – různoběžné protější strany b, d</a:t>
            </a:r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900113" y="5300663"/>
            <a:ext cx="583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výška</a:t>
            </a:r>
            <a:r>
              <a:rPr lang="cs-CZ" sz="2400"/>
              <a:t> </a:t>
            </a:r>
            <a:r>
              <a:rPr lang="cs-CZ" sz="2400">
                <a:solidFill>
                  <a:srgbClr val="FF0000"/>
                </a:solidFill>
              </a:rPr>
              <a:t>v</a:t>
            </a:r>
            <a:r>
              <a:rPr lang="cs-CZ" sz="2400"/>
              <a:t> – úsečka kolmá na základny, </a:t>
            </a:r>
            <a:br>
              <a:rPr lang="cs-CZ" sz="2400"/>
            </a:br>
            <a:r>
              <a:rPr lang="cs-CZ" sz="2400"/>
              <a:t>                jejíž krajní body na nich leží</a:t>
            </a:r>
          </a:p>
        </p:txBody>
      </p:sp>
      <p:sp>
        <p:nvSpPr>
          <p:cNvPr id="30758" name="Text Box 38"/>
          <p:cNvSpPr txBox="1">
            <a:spLocks noChangeArrowheads="1"/>
          </p:cNvSpPr>
          <p:nvPr/>
        </p:nvSpPr>
        <p:spPr bwMode="auto">
          <a:xfrm>
            <a:off x="827088" y="6021388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solidFill>
                  <a:srgbClr val="FF0000"/>
                </a:solidFill>
              </a:rPr>
              <a:t>úhlopříčky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85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150"/>
                            </p:stCondLst>
                            <p:childTnLst>
                              <p:par>
                                <p:cTn id="3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150"/>
                            </p:stCondLst>
                            <p:childTnLst>
                              <p:par>
                                <p:cTn id="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2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2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"/>
                            </p:stCondLst>
                            <p:childTnLst>
                              <p:par>
                                <p:cTn id="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10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950"/>
                            </p:stCondLst>
                            <p:childTnLst>
                              <p:par>
                                <p:cTn id="8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5" grpId="0" animBg="1"/>
      <p:bldP spid="30733" grpId="0" animBg="1"/>
      <p:bldP spid="30734" grpId="0" animBg="1"/>
      <p:bldP spid="30736" grpId="0" animBg="1"/>
      <p:bldP spid="30737" grpId="0" animBg="1"/>
      <p:bldP spid="30738" grpId="0" animBg="1"/>
      <p:bldP spid="30739" grpId="0" animBg="1"/>
      <p:bldP spid="30740" grpId="0"/>
      <p:bldP spid="30741" grpId="0"/>
      <p:bldP spid="30742" grpId="0"/>
      <p:bldP spid="30743" grpId="0"/>
      <p:bldP spid="30748" grpId="0"/>
      <p:bldP spid="30749" grpId="0" animBg="1"/>
      <p:bldP spid="30750" grpId="0" animBg="1"/>
      <p:bldP spid="30755" grpId="0"/>
      <p:bldP spid="30756" grpId="1"/>
      <p:bldP spid="30757" grpId="2"/>
      <p:bldP spid="307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971550" y="3068638"/>
            <a:ext cx="5762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348038" y="40767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627313" y="3068638"/>
            <a:ext cx="93503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84438" y="26368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547813" y="27082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rgbClr val="FF0000"/>
                </a:solidFill>
              </a:rPr>
              <a:t>3,3 cm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Konstrukce lichoběžníku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>
                <a:latin typeface="Comic Sans MS" pitchFamily="66" charset="0"/>
              </a:rPr>
              <a:t>Př.: Sestrojte lichoběžník ABCD, je-li dáno: </a:t>
            </a:r>
            <a:br>
              <a:rPr lang="cs-CZ" sz="2400">
                <a:latin typeface="Comic Sans MS" pitchFamily="66" charset="0"/>
              </a:rPr>
            </a:br>
            <a:r>
              <a:rPr lang="cs-CZ" sz="2400">
                <a:latin typeface="Comic Sans MS" pitchFamily="66" charset="0"/>
              </a:rPr>
              <a:t>   a = 6,2 cm, c = 3,3 cm, d = 3,8 cm, f = 5 cm.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971550" y="414972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547813" y="30686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11188" y="40767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971550" y="26368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971550" y="4149725"/>
            <a:ext cx="259238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1619250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rgbClr val="FF0000"/>
                </a:solidFill>
              </a:rPr>
              <a:t>6,2 cm</a:t>
            </a: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547813" y="3068638"/>
            <a:ext cx="10795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23850" y="3284538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rgbClr val="FF0000"/>
                </a:solidFill>
              </a:rPr>
              <a:t>3,8 cm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1547813" y="3068638"/>
            <a:ext cx="2016125" cy="10810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 rot="1593903">
            <a:off x="1692275" y="357346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971550" y="3068638"/>
            <a:ext cx="576263" cy="10795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395288" y="2349500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Náčrt: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 autoUpdateAnimBg="0"/>
      <p:bldP spid="32780" grpId="0" animBg="1"/>
      <p:bldP spid="32781" grpId="0" autoUpdateAnimBg="0"/>
      <p:bldP spid="32783" grpId="0" animBg="1"/>
      <p:bldP spid="32785" grpId="0" autoUpdateAnimBg="0"/>
      <p:bldP spid="32786" grpId="0" animBg="1"/>
      <p:bldP spid="32787" grpId="0" autoUpdateAnimBg="0"/>
      <p:bldP spid="327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50" name="Text Box 46"/>
          <p:cNvSpPr txBox="1">
            <a:spLocks noChangeArrowheads="1"/>
          </p:cNvSpPr>
          <p:nvPr/>
        </p:nvSpPr>
        <p:spPr bwMode="auto">
          <a:xfrm>
            <a:off x="323850" y="537368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8.       </a:t>
            </a:r>
            <a:r>
              <a:rPr lang="cs-CZ">
                <a:sym typeface="Symbol" pitchFamily="18" charset="2"/>
              </a:rPr>
              <a:t>ABCD</a:t>
            </a:r>
          </a:p>
        </p:txBody>
      </p:sp>
      <p:sp>
        <p:nvSpPr>
          <p:cNvPr id="47149" name="Text Box 45"/>
          <p:cNvSpPr txBox="1">
            <a:spLocks noChangeArrowheads="1"/>
          </p:cNvSpPr>
          <p:nvPr/>
        </p:nvSpPr>
        <p:spPr bwMode="auto">
          <a:xfrm>
            <a:off x="323850" y="5013325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7. </a:t>
            </a:r>
            <a:r>
              <a:rPr lang="cs-CZ">
                <a:sym typeface="Symbol" pitchFamily="18" charset="2"/>
              </a:rPr>
              <a:t>C; C  m  p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Konstrukce lichoběžníku</a:t>
            </a:r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4932363" y="5589588"/>
            <a:ext cx="3238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26" name="Arc 22"/>
          <p:cNvSpPr>
            <a:spLocks noChangeAspect="1"/>
          </p:cNvSpPr>
          <p:nvPr/>
        </p:nvSpPr>
        <p:spPr bwMode="auto">
          <a:xfrm>
            <a:off x="4932363" y="3430588"/>
            <a:ext cx="1485900" cy="2159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4870"/>
              <a:gd name="T1" fmla="*/ 0 h 21600"/>
              <a:gd name="T2" fmla="*/ 14870 w 14870"/>
              <a:gd name="T3" fmla="*/ 5933 h 21600"/>
              <a:gd name="T4" fmla="*/ 0 w 148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870" h="21600" fill="none" extrusionOk="0">
                <a:moveTo>
                  <a:pt x="-1" y="0"/>
                </a:moveTo>
                <a:cubicBezTo>
                  <a:pt x="5533" y="0"/>
                  <a:pt x="10856" y="2123"/>
                  <a:pt x="14869" y="5933"/>
                </a:cubicBezTo>
              </a:path>
              <a:path w="14870" h="21600" stroke="0" extrusionOk="0">
                <a:moveTo>
                  <a:pt x="-1" y="0"/>
                </a:moveTo>
                <a:cubicBezTo>
                  <a:pt x="5533" y="0"/>
                  <a:pt x="10856" y="2123"/>
                  <a:pt x="14869" y="593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27" name="Arc 23"/>
          <p:cNvSpPr>
            <a:spLocks noChangeAspect="1"/>
          </p:cNvSpPr>
          <p:nvPr/>
        </p:nvSpPr>
        <p:spPr bwMode="auto">
          <a:xfrm rot="-5400000">
            <a:off x="5791994" y="3275807"/>
            <a:ext cx="2282825" cy="2408237"/>
          </a:xfrm>
          <a:custGeom>
            <a:avLst/>
            <a:gdLst>
              <a:gd name="G0" fmla="+- 0 0 0"/>
              <a:gd name="G1" fmla="+- 19277 0 0"/>
              <a:gd name="G2" fmla="+- 21600 0 0"/>
              <a:gd name="T0" fmla="*/ 9745 w 18291"/>
              <a:gd name="T1" fmla="*/ 0 h 19277"/>
              <a:gd name="T2" fmla="*/ 18291 w 18291"/>
              <a:gd name="T3" fmla="*/ 7788 h 19277"/>
              <a:gd name="T4" fmla="*/ 0 w 18291"/>
              <a:gd name="T5" fmla="*/ 19277 h 19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91" h="19277" fill="none" extrusionOk="0">
                <a:moveTo>
                  <a:pt x="9744" y="0"/>
                </a:moveTo>
                <a:cubicBezTo>
                  <a:pt x="13248" y="1771"/>
                  <a:pt x="16202" y="4463"/>
                  <a:pt x="18291" y="7787"/>
                </a:cubicBezTo>
              </a:path>
              <a:path w="18291" h="19277" stroke="0" extrusionOk="0">
                <a:moveTo>
                  <a:pt x="9744" y="0"/>
                </a:moveTo>
                <a:cubicBezTo>
                  <a:pt x="13248" y="1771"/>
                  <a:pt x="16202" y="4463"/>
                  <a:pt x="18291" y="7787"/>
                </a:cubicBezTo>
                <a:lnTo>
                  <a:pt x="0" y="192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940425" y="32845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4643438" y="56610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7956550" y="56610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</a:t>
            </a:r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4859338" y="3789363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32" name="Arc 28"/>
          <p:cNvSpPr>
            <a:spLocks noChangeAspect="1"/>
          </p:cNvSpPr>
          <p:nvPr/>
        </p:nvSpPr>
        <p:spPr bwMode="auto">
          <a:xfrm rot="5400000">
            <a:off x="6254750" y="2827338"/>
            <a:ext cx="1243013" cy="1582737"/>
          </a:xfrm>
          <a:custGeom>
            <a:avLst/>
            <a:gdLst>
              <a:gd name="G0" fmla="+- 10853 0 0"/>
              <a:gd name="G1" fmla="+- 21600 0 0"/>
              <a:gd name="G2" fmla="+- 21600 0 0"/>
              <a:gd name="T0" fmla="*/ 0 w 16598"/>
              <a:gd name="T1" fmla="*/ 2925 h 21600"/>
              <a:gd name="T2" fmla="*/ 16598 w 16598"/>
              <a:gd name="T3" fmla="*/ 778 h 21600"/>
              <a:gd name="T4" fmla="*/ 10853 w 165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98" h="21600" fill="none" extrusionOk="0">
                <a:moveTo>
                  <a:pt x="-1" y="2924"/>
                </a:moveTo>
                <a:cubicBezTo>
                  <a:pt x="3296" y="1009"/>
                  <a:pt x="7040" y="-1"/>
                  <a:pt x="10853" y="0"/>
                </a:cubicBezTo>
                <a:cubicBezTo>
                  <a:pt x="12794" y="0"/>
                  <a:pt x="14726" y="261"/>
                  <a:pt x="16597" y="778"/>
                </a:cubicBezTo>
              </a:path>
              <a:path w="16598" h="21600" stroke="0" extrusionOk="0">
                <a:moveTo>
                  <a:pt x="-1" y="2924"/>
                </a:moveTo>
                <a:cubicBezTo>
                  <a:pt x="3296" y="1009"/>
                  <a:pt x="7040" y="-1"/>
                  <a:pt x="10853" y="0"/>
                </a:cubicBezTo>
                <a:cubicBezTo>
                  <a:pt x="12794" y="0"/>
                  <a:pt x="14726" y="261"/>
                  <a:pt x="16597" y="778"/>
                </a:cubicBezTo>
                <a:lnTo>
                  <a:pt x="1085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740650" y="33575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</a:p>
        </p:txBody>
      </p:sp>
      <p:sp>
        <p:nvSpPr>
          <p:cNvPr id="47134" name="Line 30"/>
          <p:cNvSpPr>
            <a:spLocks noChangeShapeType="1"/>
          </p:cNvSpPr>
          <p:nvPr/>
        </p:nvSpPr>
        <p:spPr bwMode="auto">
          <a:xfrm flipH="1" flipV="1">
            <a:off x="7667625" y="3789363"/>
            <a:ext cx="5048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 flipH="1">
            <a:off x="4932363" y="3789363"/>
            <a:ext cx="1223962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36" name="Text Box 32"/>
          <p:cNvSpPr txBox="1">
            <a:spLocks noChangeArrowheads="1"/>
          </p:cNvSpPr>
          <p:nvPr/>
        </p:nvSpPr>
        <p:spPr bwMode="auto">
          <a:xfrm>
            <a:off x="4859338" y="29972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k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6372225" y="2852738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l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7524750" y="2924175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m</a:t>
            </a: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539750" y="15573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Konstrukce:</a:t>
            </a: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8229600" y="35052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p</a:t>
            </a:r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323850" y="22050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s-CZ"/>
              <a:t>AB; </a:t>
            </a:r>
            <a:r>
              <a:rPr lang="en-US">
                <a:cs typeface="Arial" charset="0"/>
              </a:rPr>
              <a:t>|</a:t>
            </a:r>
            <a:r>
              <a:rPr lang="cs-CZ">
                <a:cs typeface="Arial" charset="0"/>
              </a:rPr>
              <a:t>AB</a:t>
            </a:r>
            <a:r>
              <a:rPr lang="en-US">
                <a:cs typeface="Arial" charset="0"/>
              </a:rPr>
              <a:t>|</a:t>
            </a:r>
            <a:r>
              <a:rPr lang="cs-CZ">
                <a:cs typeface="Arial" charset="0"/>
              </a:rPr>
              <a:t> = 6,2 cm</a:t>
            </a:r>
            <a:endParaRPr lang="cs-CZ">
              <a:sym typeface="Symbol" pitchFamily="18" charset="2"/>
            </a:endParaRPr>
          </a:p>
        </p:txBody>
      </p:sp>
      <p:sp>
        <p:nvSpPr>
          <p:cNvPr id="47143" name="AutoShape 39"/>
          <p:cNvSpPr>
            <a:spLocks noChangeArrowheads="1"/>
          </p:cNvSpPr>
          <p:nvPr/>
        </p:nvSpPr>
        <p:spPr bwMode="auto">
          <a:xfrm flipV="1">
            <a:off x="684213" y="5516563"/>
            <a:ext cx="288925" cy="1444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323850" y="2636838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2. k; k (A; 3,8 cm)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323850" y="3141663"/>
            <a:ext cx="2303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3. l; l (B; 5 cm)</a:t>
            </a: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323850" y="3644900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4. D; D </a:t>
            </a:r>
            <a:r>
              <a:rPr lang="cs-CZ">
                <a:sym typeface="Symbol" pitchFamily="18" charset="2"/>
              </a:rPr>
              <a:t> k  l</a:t>
            </a:r>
            <a:endParaRPr lang="cs-CZ"/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323850" y="4149725"/>
            <a:ext cx="333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5. </a:t>
            </a:r>
            <a:r>
              <a:rPr lang="cs-CZ">
                <a:sym typeface="Symbol" pitchFamily="18" charset="2"/>
              </a:rPr>
              <a:t>p; p</a:t>
            </a:r>
            <a:r>
              <a:rPr lang="en-US">
                <a:sym typeface="Symbol" pitchFamily="18" charset="2"/>
              </a:rPr>
              <a:t>||</a:t>
            </a:r>
            <a:r>
              <a:rPr lang="cs-CZ">
                <a:sym typeface="Symbol" pitchFamily="18" charset="2"/>
              </a:rPr>
              <a:t>AB a zároveň D  p</a:t>
            </a:r>
          </a:p>
        </p:txBody>
      </p:sp>
      <p:sp>
        <p:nvSpPr>
          <p:cNvPr id="47148" name="Text Box 44"/>
          <p:cNvSpPr txBox="1">
            <a:spLocks noChangeArrowheads="1"/>
          </p:cNvSpPr>
          <p:nvPr/>
        </p:nvSpPr>
        <p:spPr bwMode="auto">
          <a:xfrm>
            <a:off x="323850" y="4581525"/>
            <a:ext cx="2303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cs-CZ"/>
              <a:t>6. </a:t>
            </a:r>
            <a:r>
              <a:rPr lang="cs-CZ">
                <a:sym typeface="Symbol" pitchFamily="18" charset="2"/>
              </a:rPr>
              <a:t>m; m (D; 3,3 cm)</a:t>
            </a:r>
          </a:p>
        </p:txBody>
      </p:sp>
      <p:sp>
        <p:nvSpPr>
          <p:cNvPr id="47151" name="Line 47"/>
          <p:cNvSpPr>
            <a:spLocks noChangeShapeType="1"/>
          </p:cNvSpPr>
          <p:nvPr/>
        </p:nvSpPr>
        <p:spPr bwMode="auto">
          <a:xfrm>
            <a:off x="4932363" y="5516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2" name="Line 48"/>
          <p:cNvSpPr>
            <a:spLocks noChangeShapeType="1"/>
          </p:cNvSpPr>
          <p:nvPr/>
        </p:nvSpPr>
        <p:spPr bwMode="auto">
          <a:xfrm>
            <a:off x="8172450" y="55165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3" name="Line 49"/>
          <p:cNvSpPr>
            <a:spLocks noChangeShapeType="1"/>
          </p:cNvSpPr>
          <p:nvPr/>
        </p:nvSpPr>
        <p:spPr bwMode="auto">
          <a:xfrm>
            <a:off x="615632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7154" name="Line 50"/>
          <p:cNvSpPr>
            <a:spLocks noChangeShapeType="1"/>
          </p:cNvSpPr>
          <p:nvPr/>
        </p:nvSpPr>
        <p:spPr bwMode="auto">
          <a:xfrm rot="2700000">
            <a:off x="7668419" y="371713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10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10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4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10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500"/>
                                        <p:tgtEl>
                                          <p:spTgt spid="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4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50" grpId="0"/>
      <p:bldP spid="47149" grpId="0"/>
      <p:bldP spid="47125" grpId="0" animBg="1"/>
      <p:bldP spid="47126" grpId="0" animBg="1"/>
      <p:bldP spid="47127" grpId="0" animBg="1"/>
      <p:bldP spid="47128" grpId="0" autoUpdateAnimBg="0"/>
      <p:bldP spid="47129" grpId="0" autoUpdateAnimBg="0"/>
      <p:bldP spid="47130" grpId="0" autoUpdateAnimBg="0"/>
      <p:bldP spid="47131" grpId="0" animBg="1"/>
      <p:bldP spid="47132" grpId="0" animBg="1"/>
      <p:bldP spid="47133" grpId="0" autoUpdateAnimBg="0"/>
      <p:bldP spid="47134" grpId="0" animBg="1"/>
      <p:bldP spid="47135" grpId="0" animBg="1"/>
      <p:bldP spid="47136" grpId="0" autoUpdateAnimBg="0"/>
      <p:bldP spid="47137" grpId="0" autoUpdateAnimBg="0"/>
      <p:bldP spid="47138" grpId="0" autoUpdateAnimBg="0"/>
      <p:bldP spid="47139" grpId="0" autoUpdateAnimBg="0"/>
      <p:bldP spid="47140" grpId="0" autoUpdateAnimBg="0"/>
      <p:bldP spid="47141" grpId="0"/>
      <p:bldP spid="47143" grpId="0" animBg="1"/>
      <p:bldP spid="47144" grpId="0"/>
      <p:bldP spid="47145" grpId="0"/>
      <p:bldP spid="47146" grpId="0"/>
      <p:bldP spid="47147" grpId="0"/>
      <p:bldP spid="47148" grpId="0"/>
      <p:bldP spid="47151" grpId="0" animBg="1"/>
      <p:bldP spid="47152" grpId="0" animBg="1"/>
      <p:bldP spid="47153" grpId="0" animBg="1"/>
      <p:bldP spid="471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Konstrukční úlohy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sz="2400"/>
              <a:t>Sestrojte lichoběžník ABCD, je-li </a:t>
            </a:r>
            <a:br>
              <a:rPr lang="cs-CZ" sz="2400"/>
            </a:br>
            <a:r>
              <a:rPr lang="cs-CZ" sz="2400"/>
              <a:t>a = 9 cm, c = 6 cm, d = 4,5 cm, </a:t>
            </a:r>
            <a:r>
              <a:rPr lang="el-GR" sz="2400">
                <a:latin typeface="Times New Roman" charset="0"/>
                <a:cs typeface="Times New Roman" charset="0"/>
              </a:rPr>
              <a:t>α</a:t>
            </a:r>
            <a:r>
              <a:rPr lang="cs-CZ" sz="2400">
                <a:latin typeface="Times New Roman" charset="0"/>
                <a:cs typeface="Times New Roman" charset="0"/>
              </a:rPr>
              <a:t> = </a:t>
            </a:r>
            <a:r>
              <a:rPr lang="cs-CZ" sz="2400">
                <a:cs typeface="Times New Roman" charset="0"/>
              </a:rPr>
              <a:t>75°.</a:t>
            </a:r>
          </a:p>
          <a:p>
            <a:pPr marL="609600" indent="-609600">
              <a:buFontTx/>
              <a:buAutoNum type="arabicPeriod"/>
            </a:pPr>
            <a:r>
              <a:rPr lang="cs-CZ" sz="2400"/>
              <a:t>Sestrojte lichoběžník ABCD, je-li </a:t>
            </a:r>
            <a:br>
              <a:rPr lang="cs-CZ" sz="2400"/>
            </a:br>
            <a:r>
              <a:rPr lang="cs-CZ" sz="2400"/>
              <a:t>a = 8 cm, b = 4 cm, c = 5 cm, </a:t>
            </a:r>
            <a:r>
              <a:rPr lang="en-US" sz="2400">
                <a:cs typeface="Arial" charset="0"/>
              </a:rPr>
              <a:t>|</a:t>
            </a:r>
            <a:r>
              <a:rPr lang="cs-CZ" sz="2400">
                <a:cs typeface="Arial" charset="0"/>
              </a:rPr>
              <a:t>AC</a:t>
            </a:r>
            <a:r>
              <a:rPr lang="en-US" sz="2400">
                <a:cs typeface="Arial" charset="0"/>
              </a:rPr>
              <a:t>|</a:t>
            </a:r>
            <a:r>
              <a:rPr lang="cs-CZ" sz="2400">
                <a:cs typeface="Arial" charset="0"/>
              </a:rPr>
              <a:t> = 7 cm.</a:t>
            </a:r>
          </a:p>
          <a:p>
            <a:pPr marL="609600" indent="-609600">
              <a:buFontTx/>
              <a:buAutoNum type="arabicPeriod"/>
            </a:pPr>
            <a:r>
              <a:rPr lang="cs-CZ" sz="2400">
                <a:cs typeface="Arial" charset="0"/>
              </a:rPr>
              <a:t>Sestrojte rovnoramenný lichoběžník ABCD, je-li:</a:t>
            </a:r>
            <a:br>
              <a:rPr lang="cs-CZ" sz="2400">
                <a:cs typeface="Arial" charset="0"/>
              </a:rPr>
            </a:br>
            <a:r>
              <a:rPr lang="cs-CZ" sz="2400">
                <a:cs typeface="Arial" charset="0"/>
              </a:rPr>
              <a:t>a = 7 cm, </a:t>
            </a:r>
            <a:r>
              <a:rPr lang="en-US" sz="2400">
                <a:cs typeface="Arial" charset="0"/>
              </a:rPr>
              <a:t>|</a:t>
            </a:r>
            <a:r>
              <a:rPr lang="cs-CZ" sz="2400">
                <a:cs typeface="Arial" charset="0"/>
              </a:rPr>
              <a:t>AC</a:t>
            </a:r>
            <a:r>
              <a:rPr lang="en-US" sz="2400">
                <a:cs typeface="Arial" charset="0"/>
              </a:rPr>
              <a:t>|</a:t>
            </a:r>
            <a:r>
              <a:rPr lang="cs-CZ" sz="2400">
                <a:cs typeface="Arial" charset="0"/>
              </a:rPr>
              <a:t> = 6 cm, b = 4 cm. </a:t>
            </a:r>
            <a:endParaRPr lang="en-US" sz="2400">
              <a:cs typeface="Arial" charset="0"/>
            </a:endParaRPr>
          </a:p>
          <a:p>
            <a:pPr marL="609600" indent="-609600">
              <a:buFontTx/>
              <a:buAutoNum type="arabicPeriod"/>
            </a:pPr>
            <a:endParaRPr lang="cs-CZ" sz="240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Obvod lichoběžníku</a:t>
            </a:r>
            <a:br>
              <a:rPr lang="cs-CZ" sz="40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</a:br>
            <a:r>
              <a:rPr lang="cs-CZ" sz="2800">
                <a:latin typeface="Comic Sans MS" pitchFamily="66" charset="0"/>
              </a:rPr>
              <a:t>- je roven součtu délek všech jeho stran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2339975" y="4221163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 flipV="1">
            <a:off x="4427538" y="2349500"/>
            <a:ext cx="1657350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3059113" y="23495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2339975" y="2349500"/>
            <a:ext cx="719138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635375" y="42211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a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076825" y="28527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b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419475" y="191611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c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124075" y="29241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/>
              <a:t>d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339975" y="4221163"/>
            <a:ext cx="374491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3059113" y="2349500"/>
            <a:ext cx="13684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2339975" y="2349500"/>
            <a:ext cx="719138" cy="18716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 flipV="1">
            <a:off x="4427538" y="2349500"/>
            <a:ext cx="1657350" cy="18716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1979613" y="4941888"/>
            <a:ext cx="4465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>
                <a:solidFill>
                  <a:srgbClr val="FF3300"/>
                </a:solidFill>
                <a:latin typeface="Comic Sans MS" pitchFamily="66" charset="0"/>
              </a:rPr>
              <a:t>o = a + b + c +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  <p:bldP spid="33800" grpId="0"/>
      <p:bldP spid="33801" grpId="0"/>
      <p:bldP spid="33802" grpId="0"/>
      <p:bldP spid="33803" grpId="0" animBg="1"/>
      <p:bldP spid="33804" grpId="0" animBg="1"/>
      <p:bldP spid="33805" grpId="0" animBg="1"/>
      <p:bldP spid="33806" grpId="0" animBg="1"/>
      <p:bldP spid="338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569325" cy="6477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sz="2400">
                <a:latin typeface="Comic Sans MS" pitchFamily="66" charset="0"/>
              </a:rPr>
              <a:t>a = 0,9 m; b = 65 cm; c = 6 dm; d = 40 cm</a:t>
            </a:r>
          </a:p>
          <a:p>
            <a:pPr marL="609600" indent="-609600">
              <a:buFontTx/>
              <a:buAutoNum type="arabicPeriod"/>
            </a:pPr>
            <a:endParaRPr lang="cs-CZ" sz="24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endParaRPr lang="cs-CZ"/>
          </a:p>
          <a:p>
            <a:pPr marL="609600" indent="-609600">
              <a:buFontTx/>
              <a:buAutoNum type="arabicPeriod"/>
            </a:pPr>
            <a:endParaRPr lang="cs-CZ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0825" y="2133600"/>
            <a:ext cx="85693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3200"/>
              <a:t>     </a:t>
            </a:r>
            <a:r>
              <a:rPr lang="cs-CZ" sz="2400">
                <a:latin typeface="Comic Sans MS" pitchFamily="66" charset="0"/>
              </a:rPr>
              <a:t>a = 9 dm; b = 6,5 dm; c = 6 dm; d = 4 dm; </a:t>
            </a: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o = 25,5 dm</a:t>
            </a:r>
            <a:r>
              <a:rPr lang="cs-CZ" sz="2400">
                <a:latin typeface="Comic Sans MS" pitchFamily="66" charset="0"/>
              </a:rPr>
              <a:t/>
            </a:r>
            <a:br>
              <a:rPr lang="cs-CZ" sz="2400">
                <a:latin typeface="Comic Sans MS" pitchFamily="66" charset="0"/>
              </a:rPr>
            </a:br>
            <a:endParaRPr lang="cs-CZ" sz="2400">
              <a:latin typeface="Comic Sans MS" pitchFamily="66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32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32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32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cs-CZ" sz="320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Comic Sans MS" pitchFamily="66" charset="0"/>
              </a:rPr>
              <a:t>Vypočítejte obvod lichoběžníku,</a:t>
            </a:r>
            <a:br>
              <a:rPr lang="cs-CZ" sz="4000">
                <a:latin typeface="Comic Sans MS" pitchFamily="66" charset="0"/>
              </a:rPr>
            </a:br>
            <a:r>
              <a:rPr lang="cs-CZ" sz="4000">
                <a:latin typeface="Comic Sans MS" pitchFamily="66" charset="0"/>
              </a:rPr>
              <a:t> je-li dáno: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79388" y="2708275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2.    a = 12 cm; b = 3,5 dm; c = 84 mm; d = 1 dm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79388" y="3644900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3.    a = 0,8 m; b = 1,9 dm; c = 44 cm; d = 21 mm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79388" y="4508500"/>
            <a:ext cx="8208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4.    a = 81 m; b = 221 dm; c = 998 cm; d = 63 m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50825" y="3141663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      a = 12 cm; b = 35 cm; c = 8,4 cm; d = 10 cm; </a:t>
            </a: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o = 65,4 cm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79388" y="4076700"/>
            <a:ext cx="871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       a = 80 cm; b = 19 cm; c = 44 cm; d = 2,1 cm; </a:t>
            </a: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o = 145,1 cm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95288" y="5013325"/>
            <a:ext cx="8208962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    a = 810 dm; b = 221 dm; c = 99,8 dm; d = 630 dm; </a:t>
            </a:r>
          </a:p>
          <a:p>
            <a:pPr>
              <a:spcBef>
                <a:spcPct val="50000"/>
              </a:spcBef>
            </a:pPr>
            <a:r>
              <a:rPr lang="cs-CZ" sz="2400">
                <a:latin typeface="Comic Sans MS" pitchFamily="66" charset="0"/>
              </a:rPr>
              <a:t>    </a:t>
            </a:r>
            <a:r>
              <a:rPr lang="cs-CZ" sz="2400">
                <a:solidFill>
                  <a:srgbClr val="FF3300"/>
                </a:solidFill>
                <a:latin typeface="Comic Sans MS" pitchFamily="66" charset="0"/>
              </a:rPr>
              <a:t>o = 1760,8 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4" grpId="0"/>
      <p:bldP spid="34825" grpId="0"/>
      <p:bldP spid="348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35 cm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9,2 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110 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88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3,5 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1,1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250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0,56 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 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3,5 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5,2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74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latin typeface="Comic Sans MS" pitchFamily="66" charset="0"/>
              </a:rPr>
              <a:t>Doplňte tabulku: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7164388" y="2997200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rgbClr val="FF3300"/>
                </a:solidFill>
                <a:latin typeface="Comic Sans MS" pitchFamily="66" charset="0"/>
              </a:rPr>
              <a:t>159 cm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2319338" y="7048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84213" y="4149725"/>
            <a:ext cx="1223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>
                <a:solidFill>
                  <a:srgbClr val="FF3300"/>
                </a:solidFill>
                <a:latin typeface="Comic Sans MS" pitchFamily="66" charset="0"/>
              </a:rPr>
              <a:t>17 cm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2124075" y="5300663"/>
            <a:ext cx="1584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>
                <a:solidFill>
                  <a:srgbClr val="FF3300"/>
                </a:solidFill>
                <a:latin typeface="Comic Sans MS" pitchFamily="66" charset="0"/>
              </a:rPr>
              <a:t>41,7 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5" grpId="0"/>
      <p:bldP spid="35877" grpId="0"/>
      <p:bldP spid="35878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573</Words>
  <Application>Microsoft Office PowerPoint</Application>
  <PresentationFormat>Předvádění na obrazovce (4:3)</PresentationFormat>
  <Paragraphs>129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Comic Sans MS</vt:lpstr>
      <vt:lpstr>Calibri</vt:lpstr>
      <vt:lpstr>Symbol</vt:lpstr>
      <vt:lpstr>Times New Roman</vt:lpstr>
      <vt:lpstr>Výchozí návrh</vt:lpstr>
      <vt:lpstr>Editor rovnic 3.0</vt:lpstr>
      <vt:lpstr>Lichoběžníky  a jejich vlastnosti</vt:lpstr>
      <vt:lpstr>Druhy lichoběžníků  Vzpomenete si, jaké druhy lichoběžníků rozlišujeme?</vt:lpstr>
      <vt:lpstr>Základní prvky lichoběžníku</vt:lpstr>
      <vt:lpstr>Konstrukce lichoběžníku</vt:lpstr>
      <vt:lpstr>Konstrukce lichoběžníku</vt:lpstr>
      <vt:lpstr>Konstrukční úlohy</vt:lpstr>
      <vt:lpstr>Obvod lichoběžníku - je roven součtu délek všech jeho stran</vt:lpstr>
      <vt:lpstr>Vypočítejte obvod lichoběžníku,  je-li dáno:</vt:lpstr>
      <vt:lpstr>Doplňte tabulku:</vt:lpstr>
      <vt:lpstr>Obsah lichoběžníku</vt:lpstr>
      <vt:lpstr>Zvládneš vypočítat obsah lichoběžníku ABCD?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Lichoběžníky</dc:title>
  <dc:creator>Iveta Doležalová</dc:creator>
  <dc:description>Dostupné z Metodického portálu www.rvp.cz, ISSN: 1802-4785, financovaného z ESF a státního rozpočtu ČR. Provozováno Výzkumným ústavem pedagogickým v Praze.</dc:description>
  <cp:lastModifiedBy>mikovcovasarka</cp:lastModifiedBy>
  <cp:revision>27</cp:revision>
  <dcterms:created xsi:type="dcterms:W3CDTF">2008-04-15T12:30:34Z</dcterms:created>
  <dcterms:modified xsi:type="dcterms:W3CDTF">2020-06-09T07:34:09Z</dcterms:modified>
</cp:coreProperties>
</file>