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326" r:id="rId3"/>
    <p:sldId id="301" r:id="rId4"/>
    <p:sldId id="327" r:id="rId5"/>
    <p:sldId id="328" r:id="rId6"/>
    <p:sldId id="317" r:id="rId7"/>
    <p:sldId id="318" r:id="rId8"/>
    <p:sldId id="319" r:id="rId9"/>
    <p:sldId id="329" r:id="rId10"/>
    <p:sldId id="330" r:id="rId11"/>
    <p:sldId id="321" r:id="rId12"/>
    <p:sldId id="322" r:id="rId13"/>
    <p:sldId id="295" r:id="rId14"/>
    <p:sldId id="320" r:id="rId15"/>
    <p:sldId id="286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11B411FD-9926-40C0-8C73-184C13C4AA7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815975" y="6453188"/>
            <a:ext cx="7572375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i="1" dirty="0">
                <a:solidFill>
                  <a:schemeClr val="tx1">
                    <a:tint val="75000"/>
                  </a:schemeClr>
                </a:solidFill>
                <a:latin typeface="+mn-lt"/>
              </a:rPr>
              <a:t>Dostupné z Metodického portálu www.</a:t>
            </a:r>
            <a:r>
              <a:rPr lang="cs-CZ" sz="1200" i="1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rvp.cz</a:t>
            </a:r>
            <a:r>
              <a:rPr lang="cs-CZ" sz="1200" i="1" dirty="0">
                <a:solidFill>
                  <a:schemeClr val="tx1">
                    <a:tint val="75000"/>
                  </a:schemeClr>
                </a:solidFill>
                <a:latin typeface="+mn-lt"/>
              </a:rPr>
              <a:t>, ISSN: 1802-4785, financovaného z ESF a státního rozpočtu ČR. Provozováno Výzkumným ústavem pedagogickým v Praze.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69F7B-6D7B-4D54-A5ED-396FDEA810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F22B7-807F-4C40-AD76-5715698EAB6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99ED3-ECBF-4DBC-9E9E-034C6BB6FE3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42B9A-6929-447F-84BC-D3C45AAF0A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4985D-1CF1-4686-884E-DC08C3A3603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169E4-3592-4BA2-BC98-51C022BE464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6E844-7A48-4D7D-8438-D50966299A1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79B8A-04DC-4922-8830-4E2D6282844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F5EA0-747A-41EE-ACE9-BE68FB568AC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7752D-1786-4C69-BA7F-47285369B98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Text s odrážkami na druhé úrovni</a:t>
            </a:r>
          </a:p>
          <a:p>
            <a:pPr lvl="2"/>
            <a:r>
              <a:rPr lang="cs-CZ" smtClean="0"/>
              <a:t>Text s odrážkami na třetí úrovni</a:t>
            </a:r>
          </a:p>
          <a:p>
            <a:pPr lvl="3"/>
            <a:r>
              <a:rPr lang="cs-CZ" smtClean="0"/>
              <a:t> Text s odrážkami na čtvrté úrovni</a:t>
            </a:r>
          </a:p>
          <a:p>
            <a:pPr lvl="4"/>
            <a:r>
              <a:rPr lang="cs-CZ" smtClean="0"/>
              <a:t>Text s odrážkami na páté úrovni</a:t>
            </a:r>
          </a:p>
          <a:p>
            <a:pPr lvl="1"/>
            <a:endParaRPr lang="cs-CZ" smtClean="0"/>
          </a:p>
          <a:p>
            <a:pPr lvl="2"/>
            <a:endParaRPr 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0F15A771-7DF6-4DCE-8A40-CCA1D2351E8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/>
        </p:nvSpPr>
        <p:spPr>
          <a:xfrm>
            <a:off x="815975" y="6453188"/>
            <a:ext cx="7572375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i="1" dirty="0">
                <a:solidFill>
                  <a:schemeClr val="tx1">
                    <a:tint val="75000"/>
                  </a:schemeClr>
                </a:solidFill>
                <a:latin typeface="+mn-lt"/>
              </a:rPr>
              <a:t>Dostupné z Metodického portálu www.</a:t>
            </a:r>
            <a:r>
              <a:rPr lang="cs-CZ" sz="1200" i="1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rvp.cz</a:t>
            </a:r>
            <a:r>
              <a:rPr lang="cs-CZ" sz="1200" i="1" dirty="0">
                <a:solidFill>
                  <a:schemeClr val="tx1">
                    <a:tint val="75000"/>
                  </a:schemeClr>
                </a:solidFill>
                <a:latin typeface="+mn-lt"/>
              </a:rPr>
              <a:t>, ISSN: 1802-4785, financovaného z ESF a státního rozpočtu ČR. Provozováno Výzkumným ústavem pedagogickým v Praze.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848600" cy="1295400"/>
          </a:xfrm>
        </p:spPr>
        <p:txBody>
          <a:bodyPr/>
          <a:lstStyle/>
          <a:p>
            <a:r>
              <a:rPr lang="cs-CZ" sz="4800" b="1"/>
              <a:t>Postupný poměr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84213" y="4438650"/>
            <a:ext cx="7848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3600">
                <a:solidFill>
                  <a:srgbClr val="284C6A"/>
                </a:solidFill>
                <a:latin typeface="Trebuchet MS" pitchFamily="34" charset="0"/>
              </a:rPr>
              <a:t>Krácení a rozšiřování </a:t>
            </a:r>
            <a:br>
              <a:rPr lang="cs-CZ" sz="3600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3600">
                <a:solidFill>
                  <a:srgbClr val="284C6A"/>
                </a:solidFill>
                <a:latin typeface="Trebuchet MS" pitchFamily="34" charset="0"/>
              </a:rPr>
              <a:t>postupného poměru.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84213" y="3213100"/>
            <a:ext cx="7848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3600">
                <a:solidFill>
                  <a:srgbClr val="284C6A"/>
                </a:solidFill>
                <a:latin typeface="Trebuchet MS" pitchFamily="34" charset="0"/>
              </a:rPr>
              <a:t>Co je postupný poměr.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4" grpId="0"/>
      <p:bldP spid="20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33388"/>
            <a:ext cx="8135937" cy="57626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4000" b="1"/>
              <a:t>Pár příkladů k procvičení </a:t>
            </a:r>
            <a:r>
              <a:rPr lang="cs-CZ" sz="2400" b="1"/>
              <a:t>– list č. 1:</a:t>
            </a:r>
            <a:endParaRPr lang="cs-CZ" sz="4000" b="1"/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611188" y="981075"/>
            <a:ext cx="81375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641350" y="1052513"/>
            <a:ext cx="79200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Řešení:</a:t>
            </a: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755650" y="1484313"/>
            <a:ext cx="28797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10 : 15 : 20 : 35</a:t>
            </a:r>
            <a:r>
              <a:rPr lang="cs-CZ" sz="160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3446463" y="1484313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80 : 48 : 24</a:t>
            </a:r>
            <a:r>
              <a:rPr lang="cs-CZ" sz="160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5938838" y="1484313"/>
            <a:ext cx="25939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1,2 : 5,4 : 6 : 2,4</a:t>
            </a: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0" y="0"/>
            <a:ext cx="2730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700">
                <a:latin typeface="Times New Roman" pitchFamily="18" charset="0"/>
                <a:cs typeface="Times New Roman" pitchFamily="18" charset="0"/>
              </a:rPr>
              <a:t>    </a:t>
            </a:r>
            <a:endParaRPr lang="cs-CZ"/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0" y="0"/>
            <a:ext cx="2730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700">
                <a:latin typeface="Times New Roman" pitchFamily="18" charset="0"/>
                <a:cs typeface="Times New Roman" pitchFamily="18" charset="0"/>
              </a:rPr>
              <a:t>    </a:t>
            </a:r>
            <a:endParaRPr lang="cs-CZ"/>
          </a:p>
        </p:txBody>
      </p:sp>
      <p:graphicFrame>
        <p:nvGraphicFramePr>
          <p:cNvPr id="98315" name="Object 11"/>
          <p:cNvGraphicFramePr>
            <a:graphicFrameLocks noChangeAspect="1"/>
          </p:cNvGraphicFramePr>
          <p:nvPr>
            <p:ph idx="1"/>
          </p:nvPr>
        </p:nvGraphicFramePr>
        <p:xfrm>
          <a:off x="971550" y="3549650"/>
          <a:ext cx="1295400" cy="590550"/>
        </p:xfrm>
        <a:graphic>
          <a:graphicData uri="http://schemas.openxmlformats.org/presentationml/2006/ole">
            <p:oleObj spid="_x0000_s98315" name="Rovnice" r:id="rId3" imgW="863280" imgH="393480" progId="Equation.3">
              <p:embed/>
            </p:oleObj>
          </a:graphicData>
        </a:graphic>
      </p:graphicFrame>
      <p:graphicFrame>
        <p:nvGraphicFramePr>
          <p:cNvPr id="98316" name="Object 12"/>
          <p:cNvGraphicFramePr>
            <a:graphicFrameLocks noChangeAspect="1"/>
          </p:cNvGraphicFramePr>
          <p:nvPr/>
        </p:nvGraphicFramePr>
        <p:xfrm>
          <a:off x="3468688" y="3535363"/>
          <a:ext cx="1276350" cy="590550"/>
        </p:xfrm>
        <a:graphic>
          <a:graphicData uri="http://schemas.openxmlformats.org/presentationml/2006/ole">
            <p:oleObj spid="_x0000_s98316" name="Rovnice" r:id="rId4" imgW="850680" imgH="393480" progId="Equation.3">
              <p:embed/>
            </p:oleObj>
          </a:graphicData>
        </a:graphic>
      </p:graphicFrame>
      <p:graphicFrame>
        <p:nvGraphicFramePr>
          <p:cNvPr id="98317" name="Object 13"/>
          <p:cNvGraphicFramePr>
            <a:graphicFrameLocks noChangeAspect="1"/>
          </p:cNvGraphicFramePr>
          <p:nvPr/>
        </p:nvGraphicFramePr>
        <p:xfrm>
          <a:off x="6099175" y="3535363"/>
          <a:ext cx="1047750" cy="590550"/>
        </p:xfrm>
        <a:graphic>
          <a:graphicData uri="http://schemas.openxmlformats.org/presentationml/2006/ole">
            <p:oleObj spid="_x0000_s98317" name="Rovnice" r:id="rId5" imgW="698400" imgH="393480" progId="Equation.3">
              <p:embed/>
            </p:oleObj>
          </a:graphicData>
        </a:graphic>
      </p:graphicFrame>
      <p:sp>
        <p:nvSpPr>
          <p:cNvPr id="98318" name="Rectangle 14"/>
          <p:cNvSpPr>
            <a:spLocks noChangeArrowheads="1"/>
          </p:cNvSpPr>
          <p:nvPr/>
        </p:nvSpPr>
        <p:spPr bwMode="auto">
          <a:xfrm>
            <a:off x="784225" y="1858963"/>
            <a:ext cx="28797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Zkrátíme číslem 5.</a:t>
            </a:r>
            <a:r>
              <a:rPr lang="cs-CZ" sz="1600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98319" name="Rectangle 15"/>
          <p:cNvSpPr>
            <a:spLocks noChangeArrowheads="1"/>
          </p:cNvSpPr>
          <p:nvPr/>
        </p:nvSpPr>
        <p:spPr bwMode="auto">
          <a:xfrm>
            <a:off x="798513" y="2219325"/>
            <a:ext cx="28797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2 : 3 : 4 : 7</a:t>
            </a:r>
            <a:r>
              <a:rPr lang="cs-CZ" sz="160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98320" name="Rectangle 16"/>
          <p:cNvSpPr>
            <a:spLocks noChangeArrowheads="1"/>
          </p:cNvSpPr>
          <p:nvPr/>
        </p:nvSpPr>
        <p:spPr bwMode="auto">
          <a:xfrm>
            <a:off x="3433763" y="1858963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Zkrátíme např. číslem 4.</a:t>
            </a:r>
            <a:endParaRPr lang="cs-CZ" sz="16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98321" name="Rectangle 17"/>
          <p:cNvSpPr>
            <a:spLocks noChangeArrowheads="1"/>
          </p:cNvSpPr>
          <p:nvPr/>
        </p:nvSpPr>
        <p:spPr bwMode="auto">
          <a:xfrm>
            <a:off x="3448050" y="2233613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20 : 12 : 6</a:t>
            </a:r>
            <a:r>
              <a:rPr lang="cs-CZ" sz="160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98322" name="Rectangle 18"/>
          <p:cNvSpPr>
            <a:spLocks noChangeArrowheads="1"/>
          </p:cNvSpPr>
          <p:nvPr/>
        </p:nvSpPr>
        <p:spPr bwMode="auto">
          <a:xfrm>
            <a:off x="3446463" y="2636838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Dále zkrátíme číslem 2.</a:t>
            </a:r>
            <a:endParaRPr lang="cs-CZ" sz="16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98323" name="Rectangle 19"/>
          <p:cNvSpPr>
            <a:spLocks noChangeArrowheads="1"/>
          </p:cNvSpPr>
          <p:nvPr/>
        </p:nvSpPr>
        <p:spPr bwMode="auto">
          <a:xfrm>
            <a:off x="3448050" y="2981325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10 : 6 : 3</a:t>
            </a:r>
            <a:r>
              <a:rPr lang="cs-CZ" sz="160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98324" name="Rectangle 20"/>
          <p:cNvSpPr>
            <a:spLocks noChangeArrowheads="1"/>
          </p:cNvSpPr>
          <p:nvPr/>
        </p:nvSpPr>
        <p:spPr bwMode="auto">
          <a:xfrm>
            <a:off x="5940425" y="1844675"/>
            <a:ext cx="25939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Rozšíříme číslem 10.</a:t>
            </a:r>
          </a:p>
        </p:txBody>
      </p:sp>
      <p:sp>
        <p:nvSpPr>
          <p:cNvPr id="98325" name="Rectangle 21"/>
          <p:cNvSpPr>
            <a:spLocks noChangeArrowheads="1"/>
          </p:cNvSpPr>
          <p:nvPr/>
        </p:nvSpPr>
        <p:spPr bwMode="auto">
          <a:xfrm>
            <a:off x="5940425" y="2205038"/>
            <a:ext cx="25939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12 : 54 : 60 : 24</a:t>
            </a:r>
          </a:p>
        </p:txBody>
      </p:sp>
      <p:sp>
        <p:nvSpPr>
          <p:cNvPr id="98326" name="Rectangle 22"/>
          <p:cNvSpPr>
            <a:spLocks noChangeArrowheads="1"/>
          </p:cNvSpPr>
          <p:nvPr/>
        </p:nvSpPr>
        <p:spPr bwMode="auto">
          <a:xfrm>
            <a:off x="5954713" y="2506663"/>
            <a:ext cx="25939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Zkrátíme číslem 6.</a:t>
            </a:r>
          </a:p>
        </p:txBody>
      </p:sp>
      <p:sp>
        <p:nvSpPr>
          <p:cNvPr id="98327" name="Rectangle 23"/>
          <p:cNvSpPr>
            <a:spLocks noChangeArrowheads="1"/>
          </p:cNvSpPr>
          <p:nvPr/>
        </p:nvSpPr>
        <p:spPr bwMode="auto">
          <a:xfrm>
            <a:off x="5995988" y="2852738"/>
            <a:ext cx="25939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2 : 9 : 10 : 4</a:t>
            </a:r>
          </a:p>
        </p:txBody>
      </p:sp>
      <p:sp>
        <p:nvSpPr>
          <p:cNvPr id="98328" name="Rectangle 24"/>
          <p:cNvSpPr>
            <a:spLocks noChangeArrowheads="1"/>
          </p:cNvSpPr>
          <p:nvPr/>
        </p:nvSpPr>
        <p:spPr bwMode="auto">
          <a:xfrm>
            <a:off x="900113" y="4298950"/>
            <a:ext cx="2303462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Rozšíříme číslem 12, tj. společným jmenovatelem.</a:t>
            </a:r>
          </a:p>
        </p:txBody>
      </p:sp>
      <p:graphicFrame>
        <p:nvGraphicFramePr>
          <p:cNvPr id="98329" name="Object 25"/>
          <p:cNvGraphicFramePr>
            <a:graphicFrameLocks noChangeAspect="1"/>
          </p:cNvGraphicFramePr>
          <p:nvPr/>
        </p:nvGraphicFramePr>
        <p:xfrm>
          <a:off x="985838" y="5026025"/>
          <a:ext cx="1143000" cy="266700"/>
        </p:xfrm>
        <a:graphic>
          <a:graphicData uri="http://schemas.openxmlformats.org/presentationml/2006/ole">
            <p:oleObj spid="_x0000_s98329" name="Rovnice" r:id="rId6" imgW="761760" imgH="177480" progId="Equation.3">
              <p:embed/>
            </p:oleObj>
          </a:graphicData>
        </a:graphic>
      </p:graphicFrame>
      <p:sp>
        <p:nvSpPr>
          <p:cNvPr id="98330" name="Rectangle 26"/>
          <p:cNvSpPr>
            <a:spLocks noChangeArrowheads="1"/>
          </p:cNvSpPr>
          <p:nvPr/>
        </p:nvSpPr>
        <p:spPr bwMode="auto">
          <a:xfrm>
            <a:off x="3348038" y="4025900"/>
            <a:ext cx="23764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Převedeme smíšená čísla </a:t>
            </a:r>
            <a:br>
              <a:rPr lang="cs-CZ" sz="1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</a:br>
            <a:r>
              <a:rPr lang="cs-CZ" sz="1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a desetinné číslo na zlomky.</a:t>
            </a:r>
          </a:p>
        </p:txBody>
      </p:sp>
      <p:graphicFrame>
        <p:nvGraphicFramePr>
          <p:cNvPr id="98331" name="Object 27"/>
          <p:cNvGraphicFramePr>
            <a:graphicFrameLocks noChangeAspect="1"/>
          </p:cNvGraphicFramePr>
          <p:nvPr/>
        </p:nvGraphicFramePr>
        <p:xfrm>
          <a:off x="3478213" y="4514850"/>
          <a:ext cx="1022350" cy="555625"/>
        </p:xfrm>
        <a:graphic>
          <a:graphicData uri="http://schemas.openxmlformats.org/presentationml/2006/ole">
            <p:oleObj spid="_x0000_s98331" name="Rovnice" r:id="rId7" imgW="723600" imgH="393480" progId="Equation.3">
              <p:embed/>
            </p:oleObj>
          </a:graphicData>
        </a:graphic>
      </p:graphicFrame>
      <p:sp>
        <p:nvSpPr>
          <p:cNvPr id="98333" name="Rectangle 29"/>
          <p:cNvSpPr>
            <a:spLocks noChangeArrowheads="1"/>
          </p:cNvSpPr>
          <p:nvPr/>
        </p:nvSpPr>
        <p:spPr bwMode="auto">
          <a:xfrm>
            <a:off x="3348038" y="4897438"/>
            <a:ext cx="29527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Zkrátíme třetí člen poměru.</a:t>
            </a:r>
          </a:p>
        </p:txBody>
      </p:sp>
      <p:graphicFrame>
        <p:nvGraphicFramePr>
          <p:cNvPr id="98334" name="Object 30"/>
          <p:cNvGraphicFramePr>
            <a:graphicFrameLocks noChangeAspect="1"/>
          </p:cNvGraphicFramePr>
          <p:nvPr/>
        </p:nvGraphicFramePr>
        <p:xfrm>
          <a:off x="3476625" y="5310188"/>
          <a:ext cx="936625" cy="581025"/>
        </p:xfrm>
        <a:graphic>
          <a:graphicData uri="http://schemas.openxmlformats.org/presentationml/2006/ole">
            <p:oleObj spid="_x0000_s98334" name="Rovnice" r:id="rId8" imgW="634680" imgH="393480" progId="Equation.3">
              <p:embed/>
            </p:oleObj>
          </a:graphicData>
        </a:graphic>
      </p:graphicFrame>
      <p:sp>
        <p:nvSpPr>
          <p:cNvPr id="98335" name="Rectangle 31"/>
          <p:cNvSpPr>
            <a:spLocks noChangeArrowheads="1"/>
          </p:cNvSpPr>
          <p:nvPr/>
        </p:nvSpPr>
        <p:spPr bwMode="auto">
          <a:xfrm>
            <a:off x="3348038" y="5689600"/>
            <a:ext cx="29527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Rozšíříme číslem 4.</a:t>
            </a:r>
          </a:p>
        </p:txBody>
      </p:sp>
      <p:graphicFrame>
        <p:nvGraphicFramePr>
          <p:cNvPr id="98336" name="Object 32"/>
          <p:cNvGraphicFramePr>
            <a:graphicFrameLocks noChangeAspect="1"/>
          </p:cNvGraphicFramePr>
          <p:nvPr/>
        </p:nvGraphicFramePr>
        <p:xfrm>
          <a:off x="3473450" y="6105525"/>
          <a:ext cx="1027113" cy="276225"/>
        </p:xfrm>
        <a:graphic>
          <a:graphicData uri="http://schemas.openxmlformats.org/presentationml/2006/ole">
            <p:oleObj spid="_x0000_s98336" name="Rovnice" r:id="rId9" imgW="660240" imgH="177480" progId="Equation.3">
              <p:embed/>
            </p:oleObj>
          </a:graphicData>
        </a:graphic>
      </p:graphicFrame>
      <p:sp>
        <p:nvSpPr>
          <p:cNvPr id="98337" name="Rectangle 33"/>
          <p:cNvSpPr>
            <a:spLocks noChangeArrowheads="1"/>
          </p:cNvSpPr>
          <p:nvPr/>
        </p:nvSpPr>
        <p:spPr bwMode="auto">
          <a:xfrm>
            <a:off x="6011863" y="4005263"/>
            <a:ext cx="23764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Převedeme smíšená čísla </a:t>
            </a:r>
            <a:br>
              <a:rPr lang="cs-CZ" sz="1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</a:br>
            <a:r>
              <a:rPr lang="cs-CZ" sz="1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a desetinné číslo na zlomky.</a:t>
            </a:r>
          </a:p>
        </p:txBody>
      </p:sp>
      <p:graphicFrame>
        <p:nvGraphicFramePr>
          <p:cNvPr id="98338" name="Object 34"/>
          <p:cNvGraphicFramePr>
            <a:graphicFrameLocks noChangeAspect="1"/>
          </p:cNvGraphicFramePr>
          <p:nvPr/>
        </p:nvGraphicFramePr>
        <p:xfrm>
          <a:off x="6132513" y="4494213"/>
          <a:ext cx="952500" cy="590550"/>
        </p:xfrm>
        <a:graphic>
          <a:graphicData uri="http://schemas.openxmlformats.org/presentationml/2006/ole">
            <p:oleObj spid="_x0000_s98338" name="Rovnice" r:id="rId10" imgW="634680" imgH="393480" progId="Equation.3">
              <p:embed/>
            </p:oleObj>
          </a:graphicData>
        </a:graphic>
      </p:graphicFrame>
      <p:sp>
        <p:nvSpPr>
          <p:cNvPr id="98339" name="Rectangle 35"/>
          <p:cNvSpPr>
            <a:spLocks noChangeArrowheads="1"/>
          </p:cNvSpPr>
          <p:nvPr/>
        </p:nvSpPr>
        <p:spPr bwMode="auto">
          <a:xfrm>
            <a:off x="6099175" y="4940300"/>
            <a:ext cx="29527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Rozšíříme číslem 30.</a:t>
            </a:r>
          </a:p>
        </p:txBody>
      </p:sp>
      <p:graphicFrame>
        <p:nvGraphicFramePr>
          <p:cNvPr id="98340" name="Object 36"/>
          <p:cNvGraphicFramePr>
            <a:graphicFrameLocks noChangeAspect="1"/>
          </p:cNvGraphicFramePr>
          <p:nvPr/>
        </p:nvGraphicFramePr>
        <p:xfrm>
          <a:off x="6170613" y="5373688"/>
          <a:ext cx="1123950" cy="266700"/>
        </p:xfrm>
        <a:graphic>
          <a:graphicData uri="http://schemas.openxmlformats.org/presentationml/2006/ole">
            <p:oleObj spid="_x0000_s98340" name="Rovnice" r:id="rId11" imgW="749160" imgH="177480" progId="Equation.3">
              <p:embed/>
            </p:oleObj>
          </a:graphicData>
        </a:graphic>
      </p:graphicFrame>
      <p:sp>
        <p:nvSpPr>
          <p:cNvPr id="98341" name="Rectangle 37"/>
          <p:cNvSpPr>
            <a:spLocks noChangeArrowheads="1"/>
          </p:cNvSpPr>
          <p:nvPr/>
        </p:nvSpPr>
        <p:spPr bwMode="auto">
          <a:xfrm>
            <a:off x="6084888" y="5445125"/>
            <a:ext cx="29527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Zkrátíme číslem 3.</a:t>
            </a:r>
          </a:p>
        </p:txBody>
      </p:sp>
      <p:graphicFrame>
        <p:nvGraphicFramePr>
          <p:cNvPr id="98342" name="Object 38"/>
          <p:cNvGraphicFramePr>
            <a:graphicFrameLocks noChangeAspect="1"/>
          </p:cNvGraphicFramePr>
          <p:nvPr/>
        </p:nvGraphicFramePr>
        <p:xfrm>
          <a:off x="6237288" y="5876925"/>
          <a:ext cx="990600" cy="266700"/>
        </p:xfrm>
        <a:graphic>
          <a:graphicData uri="http://schemas.openxmlformats.org/presentationml/2006/ole">
            <p:oleObj spid="_x0000_s98342" name="Rovnice" r:id="rId12" imgW="6602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8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8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8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9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98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98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9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98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98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98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9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9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9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9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/>
      <p:bldP spid="98311" grpId="0"/>
      <p:bldP spid="98312" grpId="0"/>
      <p:bldP spid="98318" grpId="0"/>
      <p:bldP spid="98319" grpId="0"/>
      <p:bldP spid="98320" grpId="0"/>
      <p:bldP spid="98321" grpId="0"/>
      <p:bldP spid="98322" grpId="0"/>
      <p:bldP spid="98323" grpId="0"/>
      <p:bldP spid="98324" grpId="0"/>
      <p:bldP spid="98325" grpId="0"/>
      <p:bldP spid="98326" grpId="0"/>
      <p:bldP spid="98327" grpId="0"/>
      <p:bldP spid="98328" grpId="0"/>
      <p:bldP spid="98330" grpId="0"/>
      <p:bldP spid="98333" grpId="0"/>
      <p:bldP spid="98335" grpId="0"/>
      <p:bldP spid="98337" grpId="0"/>
      <p:bldP spid="98339" grpId="0"/>
      <p:bldP spid="983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33388"/>
            <a:ext cx="8135937" cy="57626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4000" b="1"/>
              <a:t>Pár příkladů k procvičení </a:t>
            </a:r>
            <a:r>
              <a:rPr lang="cs-CZ" sz="2400" b="1"/>
              <a:t>– list č. 2:</a:t>
            </a:r>
            <a:endParaRPr lang="cs-CZ" sz="4000" b="1"/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611188" y="981075"/>
            <a:ext cx="81375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641350" y="1052513"/>
            <a:ext cx="79200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Vyjádřete v základním tvaru poměr daných veličin: 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651250" y="6249988"/>
            <a:ext cx="5111750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0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Až budete hotovi nebo když si nebudete vědět rady, klikněte a ukážu vám postup.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755650" y="1701800"/>
            <a:ext cx="28797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600 km, 1080 km, 1320 km</a:t>
            </a: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3778250" y="1701800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15 kg, 35 kg, 45 kg</a:t>
            </a:r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5938838" y="1701800"/>
            <a:ext cx="25939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16 min, 20 min, 32 min</a:t>
            </a: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827088" y="3717925"/>
            <a:ext cx="23780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 km, 0,25 km, 50 m</a:t>
            </a: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3778250" y="3717925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4 kg, 15 dkg, 25 g</a:t>
            </a:r>
          </a:p>
        </p:txBody>
      </p:sp>
      <p:sp>
        <p:nvSpPr>
          <p:cNvPr id="89100" name="Rectangle 12"/>
          <p:cNvSpPr>
            <a:spLocks noChangeArrowheads="1"/>
          </p:cNvSpPr>
          <p:nvPr/>
        </p:nvSpPr>
        <p:spPr bwMode="auto">
          <a:xfrm>
            <a:off x="6081713" y="3717925"/>
            <a:ext cx="23780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1,5 h, 50 min, 1200 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animBg="1"/>
      <p:bldP spid="89092" grpId="0"/>
      <p:bldP spid="89093" grpId="0"/>
      <p:bldP spid="89095" grpId="0"/>
      <p:bldP spid="89096" grpId="0"/>
      <p:bldP spid="89097" grpId="0"/>
      <p:bldP spid="89098" grpId="0"/>
      <p:bldP spid="89099" grpId="0"/>
      <p:bldP spid="891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33388"/>
            <a:ext cx="8135937" cy="57626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4000" b="1"/>
              <a:t>Pár příkladů k procvičení </a:t>
            </a:r>
            <a:r>
              <a:rPr lang="cs-CZ" sz="2400" b="1"/>
              <a:t>– list č. 2:</a:t>
            </a:r>
            <a:endParaRPr lang="cs-CZ" sz="4000" b="1"/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611188" y="981075"/>
            <a:ext cx="81375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641350" y="1052513"/>
            <a:ext cx="79200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Řešení:</a:t>
            </a: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684213" y="1701800"/>
            <a:ext cx="295116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600 km, 1080 km, 1320 km</a:t>
            </a:r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3776663" y="1701800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15 kg, 35 kg, 45 kg</a:t>
            </a: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5937250" y="1701800"/>
            <a:ext cx="25225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16 min, 20 min, 32 min</a:t>
            </a:r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971550" y="3717925"/>
            <a:ext cx="2232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 km, 0,25 km, 50 m</a:t>
            </a:r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3776663" y="3717925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4 kg, 15 dkg, 25 g</a:t>
            </a: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5937250" y="3717925"/>
            <a:ext cx="25955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1,5 h, 50 min, 1200 s</a:t>
            </a:r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1114425" y="2062163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600 : 1080 : 1320</a:t>
            </a:r>
          </a:p>
        </p:txBody>
      </p: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1114425" y="2422525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60 : 108 : 132</a:t>
            </a:r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1114425" y="2782888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15 : 27 : 33</a:t>
            </a:r>
          </a:p>
        </p:txBody>
      </p:sp>
      <p:sp>
        <p:nvSpPr>
          <p:cNvPr id="90127" name="Rectangle 15"/>
          <p:cNvSpPr>
            <a:spLocks noChangeArrowheads="1"/>
          </p:cNvSpPr>
          <p:nvPr/>
        </p:nvSpPr>
        <p:spPr bwMode="auto">
          <a:xfrm>
            <a:off x="1114425" y="3141663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5 : 9 : 11</a:t>
            </a:r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3778250" y="2062163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15 : 35 : 45</a:t>
            </a:r>
          </a:p>
        </p:txBody>
      </p:sp>
      <p:sp>
        <p:nvSpPr>
          <p:cNvPr id="90129" name="Rectangle 17"/>
          <p:cNvSpPr>
            <a:spLocks noChangeArrowheads="1"/>
          </p:cNvSpPr>
          <p:nvPr/>
        </p:nvSpPr>
        <p:spPr bwMode="auto">
          <a:xfrm>
            <a:off x="3778250" y="2422525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3 : 7 : 9</a:t>
            </a:r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5938838" y="2062163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16 : 20 : 32</a:t>
            </a:r>
          </a:p>
        </p:txBody>
      </p:sp>
      <p:sp>
        <p:nvSpPr>
          <p:cNvPr id="90131" name="Rectangle 19"/>
          <p:cNvSpPr>
            <a:spLocks noChangeArrowheads="1"/>
          </p:cNvSpPr>
          <p:nvPr/>
        </p:nvSpPr>
        <p:spPr bwMode="auto">
          <a:xfrm>
            <a:off x="5938838" y="2422525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4 : 5 : 8</a:t>
            </a:r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900113" y="4078288"/>
            <a:ext cx="230346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1000 m, 250 m, 50 m</a:t>
            </a:r>
          </a:p>
        </p:txBody>
      </p:sp>
      <p:sp>
        <p:nvSpPr>
          <p:cNvPr id="90133" name="Rectangle 21"/>
          <p:cNvSpPr>
            <a:spLocks noChangeArrowheads="1"/>
          </p:cNvSpPr>
          <p:nvPr/>
        </p:nvSpPr>
        <p:spPr bwMode="auto">
          <a:xfrm>
            <a:off x="1114425" y="4438650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1000 : 250 : 50</a:t>
            </a:r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1114425" y="4799013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100 : 25 : 5</a:t>
            </a:r>
          </a:p>
        </p:txBody>
      </p:sp>
      <p:sp>
        <p:nvSpPr>
          <p:cNvPr id="90135" name="Rectangle 23"/>
          <p:cNvSpPr>
            <a:spLocks noChangeArrowheads="1"/>
          </p:cNvSpPr>
          <p:nvPr/>
        </p:nvSpPr>
        <p:spPr bwMode="auto">
          <a:xfrm>
            <a:off x="1114425" y="5157788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20 : 5 : 1</a:t>
            </a:r>
          </a:p>
        </p:txBody>
      </p:sp>
      <p:sp>
        <p:nvSpPr>
          <p:cNvPr id="90136" name="Rectangle 24"/>
          <p:cNvSpPr>
            <a:spLocks noChangeArrowheads="1"/>
          </p:cNvSpPr>
          <p:nvPr/>
        </p:nvSpPr>
        <p:spPr bwMode="auto">
          <a:xfrm>
            <a:off x="3778250" y="4078288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4000 g, 150 g, 25 g</a:t>
            </a:r>
          </a:p>
        </p:txBody>
      </p:sp>
      <p:sp>
        <p:nvSpPr>
          <p:cNvPr id="90137" name="Rectangle 25"/>
          <p:cNvSpPr>
            <a:spLocks noChangeArrowheads="1"/>
          </p:cNvSpPr>
          <p:nvPr/>
        </p:nvSpPr>
        <p:spPr bwMode="auto">
          <a:xfrm>
            <a:off x="3778250" y="4438650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4000 :  150 : 25</a:t>
            </a:r>
          </a:p>
        </p:txBody>
      </p:sp>
      <p:sp>
        <p:nvSpPr>
          <p:cNvPr id="90138" name="Rectangle 26"/>
          <p:cNvSpPr>
            <a:spLocks noChangeArrowheads="1"/>
          </p:cNvSpPr>
          <p:nvPr/>
        </p:nvSpPr>
        <p:spPr bwMode="auto">
          <a:xfrm>
            <a:off x="3778250" y="4799013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800 : 30 : 5</a:t>
            </a:r>
          </a:p>
        </p:txBody>
      </p:sp>
      <p:sp>
        <p:nvSpPr>
          <p:cNvPr id="90139" name="Rectangle 27"/>
          <p:cNvSpPr>
            <a:spLocks noChangeArrowheads="1"/>
          </p:cNvSpPr>
          <p:nvPr/>
        </p:nvSpPr>
        <p:spPr bwMode="auto">
          <a:xfrm>
            <a:off x="3778250" y="5157788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160 : 6 : 1</a:t>
            </a:r>
          </a:p>
        </p:txBody>
      </p:sp>
      <p:sp>
        <p:nvSpPr>
          <p:cNvPr id="90140" name="Rectangle 28"/>
          <p:cNvSpPr>
            <a:spLocks noChangeArrowheads="1"/>
          </p:cNvSpPr>
          <p:nvPr/>
        </p:nvSpPr>
        <p:spPr bwMode="auto">
          <a:xfrm>
            <a:off x="5938838" y="4078288"/>
            <a:ext cx="24495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90 min, 50 min, 20 min</a:t>
            </a:r>
          </a:p>
        </p:txBody>
      </p:sp>
      <p:sp>
        <p:nvSpPr>
          <p:cNvPr id="90141" name="Rectangle 29"/>
          <p:cNvSpPr>
            <a:spLocks noChangeArrowheads="1"/>
          </p:cNvSpPr>
          <p:nvPr/>
        </p:nvSpPr>
        <p:spPr bwMode="auto">
          <a:xfrm>
            <a:off x="5938838" y="4438650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90 : 50 : 20</a:t>
            </a:r>
          </a:p>
        </p:txBody>
      </p:sp>
      <p:sp>
        <p:nvSpPr>
          <p:cNvPr id="90142" name="Rectangle 30"/>
          <p:cNvSpPr>
            <a:spLocks noChangeArrowheads="1"/>
          </p:cNvSpPr>
          <p:nvPr/>
        </p:nvSpPr>
        <p:spPr bwMode="auto">
          <a:xfrm>
            <a:off x="5938838" y="4799013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5000"/>
              </a:lnSpc>
            </a:pPr>
            <a:r>
              <a:rPr lang="cs-CZ" sz="16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9 : 5 :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9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90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4" grpId="0"/>
      <p:bldP spid="90125" grpId="0"/>
      <p:bldP spid="90126" grpId="0"/>
      <p:bldP spid="90127" grpId="0"/>
      <p:bldP spid="90128" grpId="0"/>
      <p:bldP spid="90129" grpId="0"/>
      <p:bldP spid="90130" grpId="0"/>
      <p:bldP spid="90131" grpId="0"/>
      <p:bldP spid="90132" grpId="0"/>
      <p:bldP spid="90133" grpId="0"/>
      <p:bldP spid="90134" grpId="0"/>
      <p:bldP spid="90135" grpId="0"/>
      <p:bldP spid="90136" grpId="0"/>
      <p:bldP spid="90137" grpId="0"/>
      <p:bldP spid="90138" grpId="0"/>
      <p:bldP spid="90139" grpId="0"/>
      <p:bldP spid="90140" grpId="0"/>
      <p:bldP spid="90141" grpId="0"/>
      <p:bldP spid="901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33388"/>
            <a:ext cx="8135937" cy="57626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4000" b="1"/>
              <a:t>Pár příkladů k procvičení </a:t>
            </a:r>
            <a:r>
              <a:rPr lang="cs-CZ" sz="2400" b="1"/>
              <a:t>– list č. 3:</a:t>
            </a:r>
            <a:endParaRPr lang="cs-CZ" sz="4000" b="1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611188" y="981075"/>
            <a:ext cx="81375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684213" y="1125538"/>
            <a:ext cx="79200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Určete, které poměry se sobě rovnají: </a:t>
            </a:r>
            <a:b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</a:b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2:3:5; 3:6:9; 3:7:9; 1,2:2,4:3,6; 1,5:3,5:4,5; 2,8:7:8,4; 6/4:14/4:18/4; 4:10:12; 0,1:0,2:0,3; 4:5:9; 1:7/3:18/6; 8:12:18</a:t>
            </a:r>
          </a:p>
        </p:txBody>
      </p:sp>
      <p:sp>
        <p:nvSpPr>
          <p:cNvPr id="59412" name="Rectangle 20"/>
          <p:cNvSpPr>
            <a:spLocks noChangeArrowheads="1"/>
          </p:cNvSpPr>
          <p:nvPr/>
        </p:nvSpPr>
        <p:spPr bwMode="auto">
          <a:xfrm>
            <a:off x="3651250" y="6249988"/>
            <a:ext cx="5111750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0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Až budete hotovi nebo když si nebudete vědět rady, klikněte a ukážu vám postup.</a:t>
            </a:r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>
            <a:off x="755650" y="17732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animBg="1"/>
      <p:bldP spid="59396" grpId="0"/>
      <p:bldP spid="59412" grpId="0"/>
      <p:bldP spid="594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611188" y="981075"/>
            <a:ext cx="81375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8098" name="AutoShape 34"/>
          <p:cNvSpPr>
            <a:spLocks noChangeArrowheads="1"/>
          </p:cNvSpPr>
          <p:nvPr/>
        </p:nvSpPr>
        <p:spPr bwMode="auto">
          <a:xfrm>
            <a:off x="4859338" y="2349500"/>
            <a:ext cx="3816350" cy="3600450"/>
          </a:xfrm>
          <a:prstGeom prst="cloudCallout">
            <a:avLst>
              <a:gd name="adj1" fmla="val -80407"/>
              <a:gd name="adj2" fmla="val -62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Poměry, které se sobě rovnají, mají stejný základní tvar. </a:t>
            </a:r>
          </a:p>
          <a:p>
            <a:pPr algn="ctr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Všechny zadané poměry tedy nejdříve vyjádříme </a:t>
            </a:r>
          </a:p>
          <a:p>
            <a:pPr algn="ctr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v základním tvaru.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33388"/>
            <a:ext cx="8135937" cy="57626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4000" b="1"/>
              <a:t>Pár příkladů k procvičení </a:t>
            </a:r>
            <a:r>
              <a:rPr lang="cs-CZ" sz="2400" b="1"/>
              <a:t>– list č. 3:</a:t>
            </a:r>
            <a:endParaRPr lang="cs-CZ" sz="4000" b="1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684213" y="1125538"/>
            <a:ext cx="792003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Řešení: </a:t>
            </a:r>
            <a:b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</a:b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2:3:5; 3:6:9; 3:7:9; 1,2:2,4:3,6; 1,5:3,5:4,5; 2,8:7:8,4; 6/4:14/4:18/4; 4:10:12; 0,1:0,2:0,3; 4:5:9; 1:7/3:18/6; 8:12:18</a:t>
            </a:r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684213" y="1990725"/>
            <a:ext cx="42211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2:3:5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>
            <a:off x="755650" y="17732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684213" y="2351088"/>
            <a:ext cx="422116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3:6:9 = 1:2:3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684213" y="2709863"/>
            <a:ext cx="422116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3:7:9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684213" y="3070225"/>
            <a:ext cx="42211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1,2:2,4:3,6 = 12:24:36 = 1:2:3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684213" y="3430588"/>
            <a:ext cx="422116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1,5:3,5:4,5 = 15:35:45 = 3:7:9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684213" y="3790950"/>
            <a:ext cx="42211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2,8:7:8,4 = 28:70:84 = 2:5:6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684213" y="4151313"/>
            <a:ext cx="422116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6/4:14/4:18/4 = 6:14:18 = 3:7:9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684213" y="4511675"/>
            <a:ext cx="42211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4:10:12 = 2:5:6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684213" y="4870450"/>
            <a:ext cx="42211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0,1:0,2:0,3 = 1:2:3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684213" y="5230813"/>
            <a:ext cx="422116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4:5:9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81" name="Rectangle 17"/>
          <p:cNvSpPr>
            <a:spLocks noChangeArrowheads="1"/>
          </p:cNvSpPr>
          <p:nvPr/>
        </p:nvSpPr>
        <p:spPr bwMode="auto">
          <a:xfrm>
            <a:off x="684213" y="5591175"/>
            <a:ext cx="42211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1:7/3:18/6 = 3:7:9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82" name="Rectangle 18"/>
          <p:cNvSpPr>
            <a:spLocks noChangeArrowheads="1"/>
          </p:cNvSpPr>
          <p:nvPr/>
        </p:nvSpPr>
        <p:spPr bwMode="auto">
          <a:xfrm>
            <a:off x="684213" y="5949950"/>
            <a:ext cx="42211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8:12:18 = 4:6:9</a:t>
            </a:r>
            <a:endParaRPr lang="cs-CZ" sz="2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8085" name="Line 21"/>
          <p:cNvSpPr>
            <a:spLocks noChangeShapeType="1"/>
          </p:cNvSpPr>
          <p:nvPr/>
        </p:nvSpPr>
        <p:spPr bwMode="auto">
          <a:xfrm>
            <a:off x="1676400" y="2636838"/>
            <a:ext cx="7207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8086" name="Line 22"/>
          <p:cNvSpPr>
            <a:spLocks noChangeShapeType="1"/>
          </p:cNvSpPr>
          <p:nvPr/>
        </p:nvSpPr>
        <p:spPr bwMode="auto">
          <a:xfrm>
            <a:off x="3779838" y="3357563"/>
            <a:ext cx="7207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8087" name="Line 23"/>
          <p:cNvSpPr>
            <a:spLocks noChangeShapeType="1"/>
          </p:cNvSpPr>
          <p:nvPr/>
        </p:nvSpPr>
        <p:spPr bwMode="auto">
          <a:xfrm>
            <a:off x="2368550" y="5156200"/>
            <a:ext cx="72072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8088" name="Line 24"/>
          <p:cNvSpPr>
            <a:spLocks noChangeShapeType="1"/>
          </p:cNvSpPr>
          <p:nvPr/>
        </p:nvSpPr>
        <p:spPr bwMode="auto">
          <a:xfrm>
            <a:off x="727075" y="2997200"/>
            <a:ext cx="720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8089" name="Line 25"/>
          <p:cNvSpPr>
            <a:spLocks noChangeShapeType="1"/>
          </p:cNvSpPr>
          <p:nvPr/>
        </p:nvSpPr>
        <p:spPr bwMode="auto">
          <a:xfrm>
            <a:off x="3779838" y="3716338"/>
            <a:ext cx="720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8090" name="Line 26"/>
          <p:cNvSpPr>
            <a:spLocks noChangeShapeType="1"/>
          </p:cNvSpPr>
          <p:nvPr/>
        </p:nvSpPr>
        <p:spPr bwMode="auto">
          <a:xfrm>
            <a:off x="3937000" y="4451350"/>
            <a:ext cx="720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8091" name="Line 27"/>
          <p:cNvSpPr>
            <a:spLocks noChangeShapeType="1"/>
          </p:cNvSpPr>
          <p:nvPr/>
        </p:nvSpPr>
        <p:spPr bwMode="auto">
          <a:xfrm>
            <a:off x="2309813" y="5876925"/>
            <a:ext cx="720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8092" name="Line 28"/>
          <p:cNvSpPr>
            <a:spLocks noChangeShapeType="1"/>
          </p:cNvSpPr>
          <p:nvPr/>
        </p:nvSpPr>
        <p:spPr bwMode="auto">
          <a:xfrm>
            <a:off x="3521075" y="4076700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8093" name="Line 29"/>
          <p:cNvSpPr>
            <a:spLocks noChangeShapeType="1"/>
          </p:cNvSpPr>
          <p:nvPr/>
        </p:nvSpPr>
        <p:spPr bwMode="auto">
          <a:xfrm>
            <a:off x="1979613" y="4826000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8095" name="AutoShape 31"/>
          <p:cNvSpPr>
            <a:spLocks noChangeArrowheads="1"/>
          </p:cNvSpPr>
          <p:nvPr/>
        </p:nvSpPr>
        <p:spPr bwMode="auto">
          <a:xfrm>
            <a:off x="5435600" y="1844675"/>
            <a:ext cx="3240088" cy="1295400"/>
          </a:xfrm>
          <a:prstGeom prst="cloudCallout">
            <a:avLst>
              <a:gd name="adj1" fmla="val -73125"/>
              <a:gd name="adj2" fmla="val 74389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cs-CZ" sz="2000" b="1">
                <a:solidFill>
                  <a:schemeClr val="bg1"/>
                </a:solidFill>
                <a:sym typeface="Symbol" pitchFamily="18" charset="2"/>
              </a:rPr>
              <a:t>3:6:9 = 1,2:2,4:3,6 = </a:t>
            </a:r>
          </a:p>
          <a:p>
            <a:pPr algn="ctr"/>
            <a:r>
              <a:rPr lang="cs-CZ" sz="2000" b="1">
                <a:solidFill>
                  <a:schemeClr val="bg1"/>
                </a:solidFill>
                <a:sym typeface="Symbol" pitchFamily="18" charset="2"/>
              </a:rPr>
              <a:t>= 0,1:0,2:0,3</a:t>
            </a:r>
          </a:p>
        </p:txBody>
      </p:sp>
      <p:sp>
        <p:nvSpPr>
          <p:cNvPr id="88096" name="AutoShape 32"/>
          <p:cNvSpPr>
            <a:spLocks noChangeArrowheads="1"/>
          </p:cNvSpPr>
          <p:nvPr/>
        </p:nvSpPr>
        <p:spPr bwMode="auto">
          <a:xfrm>
            <a:off x="5435600" y="3213100"/>
            <a:ext cx="3240088" cy="1728788"/>
          </a:xfrm>
          <a:prstGeom prst="cloudCallout">
            <a:avLst>
              <a:gd name="adj1" fmla="val -82972"/>
              <a:gd name="adj2" fmla="val -1308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cs-CZ" sz="2000" b="1">
                <a:solidFill>
                  <a:schemeClr val="bg1"/>
                </a:solidFill>
                <a:sym typeface="Symbol" pitchFamily="18" charset="2"/>
              </a:rPr>
              <a:t>3:7:9 = 1,5:3,5:4,5 = </a:t>
            </a:r>
          </a:p>
          <a:p>
            <a:pPr algn="ctr"/>
            <a:r>
              <a:rPr lang="cs-CZ" sz="2000" b="1">
                <a:solidFill>
                  <a:schemeClr val="bg1"/>
                </a:solidFill>
                <a:sym typeface="Symbol" pitchFamily="18" charset="2"/>
              </a:rPr>
              <a:t>= 6/4:14/4:18/4 = </a:t>
            </a:r>
          </a:p>
          <a:p>
            <a:pPr algn="ctr"/>
            <a:r>
              <a:rPr lang="cs-CZ" sz="2000" b="1">
                <a:solidFill>
                  <a:schemeClr val="bg1"/>
                </a:solidFill>
                <a:sym typeface="Symbol" pitchFamily="18" charset="2"/>
              </a:rPr>
              <a:t>= 1:7/3:18/6</a:t>
            </a:r>
          </a:p>
        </p:txBody>
      </p:sp>
      <p:sp>
        <p:nvSpPr>
          <p:cNvPr id="88097" name="AutoShape 33"/>
          <p:cNvSpPr>
            <a:spLocks noChangeArrowheads="1"/>
          </p:cNvSpPr>
          <p:nvPr/>
        </p:nvSpPr>
        <p:spPr bwMode="auto">
          <a:xfrm>
            <a:off x="5292725" y="5013325"/>
            <a:ext cx="3240088" cy="1223963"/>
          </a:xfrm>
          <a:prstGeom prst="cloudCallout">
            <a:avLst>
              <a:gd name="adj1" fmla="val -66856"/>
              <a:gd name="adj2" fmla="val -11381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cs-CZ" sz="2000" b="1">
                <a:solidFill>
                  <a:schemeClr val="bg1"/>
                </a:solidFill>
                <a:sym typeface="Symbol" pitchFamily="18" charset="2"/>
              </a:rPr>
              <a:t>2,8:7:8,4 = 4:10:12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88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8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8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88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8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98" grpId="0" animBg="1"/>
      <p:bldP spid="88098" grpId="1" animBg="1"/>
      <p:bldP spid="88070" grpId="0"/>
      <p:bldP spid="88072" grpId="0"/>
      <p:bldP spid="88073" grpId="0"/>
      <p:bldP spid="88074" grpId="0"/>
      <p:bldP spid="88075" grpId="0"/>
      <p:bldP spid="88076" grpId="0"/>
      <p:bldP spid="88077" grpId="0"/>
      <p:bldP spid="88078" grpId="0"/>
      <p:bldP spid="88079" grpId="0"/>
      <p:bldP spid="88080" grpId="0"/>
      <p:bldP spid="88081" grpId="0"/>
      <p:bldP spid="88082" grpId="0"/>
      <p:bldP spid="88085" grpId="0" animBg="1"/>
      <p:bldP spid="88086" grpId="0" animBg="1"/>
      <p:bldP spid="88087" grpId="0" animBg="1"/>
      <p:bldP spid="88088" grpId="0" animBg="1"/>
      <p:bldP spid="88089" grpId="0" animBg="1"/>
      <p:bldP spid="88090" grpId="0" animBg="1"/>
      <p:bldP spid="88091" grpId="0" animBg="1"/>
      <p:bldP spid="88092" grpId="0" animBg="1"/>
      <p:bldP spid="88093" grpId="0" animBg="1"/>
      <p:bldP spid="88095" grpId="0" animBg="1"/>
      <p:bldP spid="88096" grpId="0" animBg="1"/>
      <p:bldP spid="8809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8135937" cy="86518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4000" b="1"/>
              <a:t>Pamatuj si!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684213" y="4076700"/>
            <a:ext cx="8243887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solidFill>
                  <a:srgbClr val="FF0000"/>
                </a:solidFill>
                <a:latin typeface="Trebuchet MS" pitchFamily="34" charset="0"/>
              </a:rPr>
              <a:t>Postupné poměry krátíme tak, že všechny členy poměru dělíme stejným číslem různým od nuly a jedné.</a:t>
            </a:r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717550" y="5013325"/>
            <a:ext cx="80057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Postupné poměry rozšiřujeme tak, že všechny členy poměru násobíme stejným číslem různým od nuly </a:t>
            </a:r>
            <a:br>
              <a:rPr lang="cs-CZ" sz="2400" b="1">
                <a:solidFill>
                  <a:srgbClr val="00CC00"/>
                </a:solidFill>
                <a:latin typeface="Trebuchet MS" pitchFamily="34" charset="0"/>
              </a:rPr>
            </a:b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a jedné.</a:t>
            </a:r>
          </a:p>
        </p:txBody>
      </p:sp>
      <p:pic>
        <p:nvPicPr>
          <p:cNvPr id="50207" name="Picture 31" descr="Název souboru: j0343347.wmf&#10;Klíčová slova: akademici, osoby, školní tabule ...&#10;Velikost souboru: 33 k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549275"/>
            <a:ext cx="2044700" cy="2044700"/>
          </a:xfrm>
          <a:prstGeom prst="rect">
            <a:avLst/>
          </a:prstGeom>
          <a:noFill/>
        </p:spPr>
      </p:pic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700088" y="2968625"/>
            <a:ext cx="53721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4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Postupné poměry se sobě rovnají, rovnají-li se jejich základní tvary.</a:t>
            </a:r>
            <a:endParaRPr lang="cs-CZ" sz="2400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50209" name="Rectangle 33"/>
          <p:cNvSpPr>
            <a:spLocks noChangeArrowheads="1"/>
          </p:cNvSpPr>
          <p:nvPr/>
        </p:nvSpPr>
        <p:spPr bwMode="auto">
          <a:xfrm>
            <a:off x="684213" y="2247900"/>
            <a:ext cx="53721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2400" b="1">
                <a:solidFill>
                  <a:srgbClr val="FF0000"/>
                </a:solidFill>
                <a:latin typeface="Trebuchet MS" pitchFamily="34" charset="0"/>
              </a:rPr>
              <a:t>Postupný poměr je v základním tvaru, pokud jsou všechny členy poměru vyjádřeny nesoudělnými přirozenými čísly.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98" grpId="0"/>
      <p:bldP spid="50200" grpId="0"/>
      <p:bldP spid="50208" grpId="0"/>
      <p:bldP spid="502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611188" y="908050"/>
            <a:ext cx="7921625" cy="5473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135937" cy="57626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3600" b="1"/>
              <a:t>Poměr</a:t>
            </a:r>
            <a:endParaRPr lang="cs-CZ" sz="2800" b="1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755650" y="2347913"/>
            <a:ext cx="76200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Poměr je matematický zápis porovnávaných údajů </a:t>
            </a:r>
            <a:r>
              <a:rPr lang="cs-CZ" sz="3600" b="1">
                <a:solidFill>
                  <a:schemeClr val="accent2"/>
                </a:solidFill>
                <a:latin typeface="Trebuchet MS" pitchFamily="34" charset="0"/>
              </a:rPr>
              <a:t>a,b</a:t>
            </a:r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 ve tvaru zlomku </a:t>
            </a:r>
            <a:br>
              <a:rPr lang="cs-CZ" sz="36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/>
            </a:r>
            <a:br>
              <a:rPr lang="cs-CZ" sz="36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     ,</a:t>
            </a:r>
            <a:br>
              <a:rPr lang="cs-CZ" sz="36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případně ve tvaru dělení</a:t>
            </a:r>
            <a:r>
              <a:rPr lang="cs-CZ" sz="4400" b="1">
                <a:solidFill>
                  <a:srgbClr val="284C6A"/>
                </a:solidFill>
                <a:latin typeface="Trebuchet MS" pitchFamily="34" charset="0"/>
              </a:rPr>
              <a:t/>
            </a:r>
            <a:br>
              <a:rPr lang="cs-CZ" sz="44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8000" b="1">
                <a:solidFill>
                  <a:schemeClr val="accent2"/>
                </a:solidFill>
                <a:latin typeface="Trebuchet MS" pitchFamily="34" charset="0"/>
              </a:rPr>
              <a:t>a : b</a:t>
            </a:r>
            <a:r>
              <a:rPr lang="cs-CZ" sz="4400" b="1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cs-CZ" sz="4400" b="1">
                <a:solidFill>
                  <a:schemeClr val="accent2"/>
                </a:solidFill>
                <a:latin typeface="Trebuchet MS" pitchFamily="34" charset="0"/>
              </a:rPr>
            </a:br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(čteme </a:t>
            </a:r>
            <a:r>
              <a:rPr lang="cs-CZ" sz="3600" b="1">
                <a:solidFill>
                  <a:schemeClr val="accent2"/>
                </a:solidFill>
                <a:latin typeface="Trebuchet MS" pitchFamily="34" charset="0"/>
              </a:rPr>
              <a:t>a ku b</a:t>
            </a:r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).</a:t>
            </a:r>
            <a:endParaRPr lang="cs-CZ" sz="440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 rot="-1156790">
            <a:off x="1403350" y="2027238"/>
            <a:ext cx="1296988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3:2</a:t>
            </a:r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 rot="1263122">
            <a:off x="6804025" y="2314575"/>
            <a:ext cx="129698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9:13</a:t>
            </a: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 rot="886811">
            <a:off x="900113" y="4724400"/>
            <a:ext cx="15843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15:13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 rot="-1156790">
            <a:off x="6659563" y="4652963"/>
            <a:ext cx="1296987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1:3</a:t>
            </a:r>
          </a:p>
        </p:txBody>
      </p:sp>
      <p:graphicFrame>
        <p:nvGraphicFramePr>
          <p:cNvPr id="94218" name="Object 10"/>
          <p:cNvGraphicFramePr>
            <a:graphicFrameLocks noChangeAspect="1"/>
          </p:cNvGraphicFramePr>
          <p:nvPr>
            <p:ph idx="1"/>
          </p:nvPr>
        </p:nvGraphicFramePr>
        <p:xfrm>
          <a:off x="4356100" y="2708275"/>
          <a:ext cx="436563" cy="1041400"/>
        </p:xfrm>
        <a:graphic>
          <a:graphicData uri="http://schemas.openxmlformats.org/presentationml/2006/ole">
            <p:oleObj spid="_x0000_s94218" name="Rovnice" r:id="rId3" imgW="164880" imgH="393480" progId="Equation.3">
              <p:embed/>
            </p:oleObj>
          </a:graphicData>
        </a:graphic>
      </p:graphicFrame>
      <p:sp>
        <p:nvSpPr>
          <p:cNvPr id="94219" name="AutoShape 11"/>
          <p:cNvSpPr>
            <a:spLocks noChangeArrowheads="1"/>
          </p:cNvSpPr>
          <p:nvPr/>
        </p:nvSpPr>
        <p:spPr bwMode="auto">
          <a:xfrm>
            <a:off x="250825" y="2203450"/>
            <a:ext cx="2736850" cy="1873250"/>
          </a:xfrm>
          <a:prstGeom prst="cloudCallout">
            <a:avLst>
              <a:gd name="adj1" fmla="val 65602"/>
              <a:gd name="adj2" fmla="val 96185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cs-CZ" sz="2000" b="1">
                <a:latin typeface="Trebuchet MS" pitchFamily="34" charset="0"/>
              </a:rPr>
              <a:t>Číslo a</a:t>
            </a:r>
            <a:r>
              <a:rPr lang="en-US" sz="2000" b="1">
                <a:latin typeface="Trebuchet MS" pitchFamily="34" charset="0"/>
              </a:rPr>
              <a:t>&gt;</a:t>
            </a:r>
            <a:r>
              <a:rPr lang="cs-CZ" sz="2000" b="1">
                <a:latin typeface="Trebuchet MS" pitchFamily="34" charset="0"/>
              </a:rPr>
              <a:t>0 nazýváme první člen poměru.</a:t>
            </a:r>
          </a:p>
        </p:txBody>
      </p:sp>
      <p:sp>
        <p:nvSpPr>
          <p:cNvPr id="94220" name="AutoShape 12"/>
          <p:cNvSpPr>
            <a:spLocks noChangeArrowheads="1"/>
          </p:cNvSpPr>
          <p:nvPr/>
        </p:nvSpPr>
        <p:spPr bwMode="auto">
          <a:xfrm>
            <a:off x="6156325" y="2133600"/>
            <a:ext cx="2736850" cy="1873250"/>
          </a:xfrm>
          <a:prstGeom prst="cloudCallout">
            <a:avLst>
              <a:gd name="adj1" fmla="val -66764"/>
              <a:gd name="adj2" fmla="val 98389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cs-CZ" sz="2000" b="1">
                <a:latin typeface="Trebuchet MS" pitchFamily="34" charset="0"/>
              </a:rPr>
              <a:t>Číslo b</a:t>
            </a:r>
            <a:r>
              <a:rPr lang="en-US" sz="2000" b="1">
                <a:latin typeface="Trebuchet MS" pitchFamily="34" charset="0"/>
              </a:rPr>
              <a:t>&gt;</a:t>
            </a:r>
            <a:r>
              <a:rPr lang="cs-CZ" sz="2000" b="1">
                <a:latin typeface="Trebuchet MS" pitchFamily="34" charset="0"/>
              </a:rPr>
              <a:t>0 nazýváme druhý člen poměru.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animBg="1"/>
      <p:bldP spid="94211" grpId="0"/>
      <p:bldP spid="94212" grpId="0"/>
      <p:bldP spid="94213" grpId="0"/>
      <p:bldP spid="94214" grpId="0"/>
      <p:bldP spid="94215" grpId="0"/>
      <p:bldP spid="94216" grpId="0"/>
      <p:bldP spid="94219" grpId="0" animBg="1"/>
      <p:bldP spid="94219" grpId="1" animBg="1"/>
      <p:bldP spid="94220" grpId="0" animBg="1"/>
      <p:bldP spid="9422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611188" y="1196975"/>
            <a:ext cx="7921625" cy="51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135937" cy="57626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3600" b="1"/>
              <a:t>Poměr</a:t>
            </a:r>
            <a:endParaRPr lang="cs-CZ" sz="2800" b="1"/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496888" y="706438"/>
            <a:ext cx="7893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Oba porovnávané údaje musí být ve stejných jednotkách.</a:t>
            </a:r>
          </a:p>
        </p:txBody>
      </p:sp>
      <p:pic>
        <p:nvPicPr>
          <p:cNvPr id="65555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938" y="2962275"/>
            <a:ext cx="5343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5556" name="Rectangle 20"/>
          <p:cNvSpPr>
            <a:spLocks noChangeArrowheads="1"/>
          </p:cNvSpPr>
          <p:nvPr/>
        </p:nvSpPr>
        <p:spPr bwMode="auto">
          <a:xfrm>
            <a:off x="928688" y="5746750"/>
            <a:ext cx="73882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Dvě čísla (veličiny) můžeme porovnat poměrem jen tehdy, jsou-li uvedeny ve stejných jednotkách!</a:t>
            </a:r>
            <a:r>
              <a:rPr lang="cs-CZ" sz="2000">
                <a:solidFill>
                  <a:srgbClr val="FF0000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782638" y="1125538"/>
            <a:ext cx="7893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Př.: Vyjádři poměrem délky úseček </a:t>
            </a:r>
            <a:r>
              <a:rPr lang="cs-CZ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</a:t>
            </a:r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AB</a:t>
            </a:r>
            <a:r>
              <a:rPr lang="cs-CZ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 = 50 mm a CD = 5 cm. </a:t>
            </a:r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755650" y="1571625"/>
            <a:ext cx="763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682625" y="1557338"/>
            <a:ext cx="58340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Zadání svádí k rychlému zápisu řešení ve tvaru:</a:t>
            </a:r>
            <a:endParaRPr lang="cs-CZ" sz="1400" b="1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65561" name="Rectangle 25"/>
          <p:cNvSpPr>
            <a:spLocks noChangeArrowheads="1"/>
          </p:cNvSpPr>
          <p:nvPr/>
        </p:nvSpPr>
        <p:spPr bwMode="auto">
          <a:xfrm>
            <a:off x="4860925" y="1628775"/>
            <a:ext cx="11509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50:5</a:t>
            </a:r>
            <a:endParaRPr lang="cs-CZ" sz="3200" b="1">
              <a:solidFill>
                <a:srgbClr val="284C6A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65562" name="Rectangle 26"/>
          <p:cNvSpPr>
            <a:spLocks noChangeArrowheads="1"/>
          </p:cNvSpPr>
          <p:nvPr/>
        </p:nvSpPr>
        <p:spPr bwMode="auto">
          <a:xfrm>
            <a:off x="673100" y="2435225"/>
            <a:ext cx="71389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Je však tento výsledek správný? Narýsujme si obě zadané úsečky.</a:t>
            </a:r>
            <a:endParaRPr lang="cs-CZ" sz="1400" b="1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971550" y="3332163"/>
            <a:ext cx="237648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65564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4413250"/>
            <a:ext cx="5343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957263" y="4783138"/>
            <a:ext cx="2376487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66" name="Rectangle 30"/>
          <p:cNvSpPr>
            <a:spLocks noChangeArrowheads="1"/>
          </p:cNvSpPr>
          <p:nvPr/>
        </p:nvSpPr>
        <p:spPr bwMode="auto">
          <a:xfrm>
            <a:off x="798513" y="3303588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A</a:t>
            </a:r>
            <a:endParaRPr lang="cs-CZ" b="1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65567" name="Rectangle 31"/>
          <p:cNvSpPr>
            <a:spLocks noChangeArrowheads="1"/>
          </p:cNvSpPr>
          <p:nvPr/>
        </p:nvSpPr>
        <p:spPr bwMode="auto">
          <a:xfrm>
            <a:off x="3203575" y="3303588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B</a:t>
            </a:r>
            <a:endParaRPr lang="cs-CZ" b="1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65568" name="Rectangle 32"/>
          <p:cNvSpPr>
            <a:spLocks noChangeArrowheads="1"/>
          </p:cNvSpPr>
          <p:nvPr/>
        </p:nvSpPr>
        <p:spPr bwMode="auto">
          <a:xfrm>
            <a:off x="1260475" y="3548063"/>
            <a:ext cx="2159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A</a:t>
            </a:r>
            <a:r>
              <a:rPr lang="cs-CZ" sz="2400" b="1">
                <a:solidFill>
                  <a:schemeClr val="accent2"/>
                </a:solidFill>
                <a:latin typeface="Trebuchet MS" pitchFamily="34" charset="0"/>
              </a:rPr>
              <a:t>B</a:t>
            </a:r>
            <a:r>
              <a:rPr lang="cs-CZ" sz="24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 = 50 mm</a:t>
            </a:r>
          </a:p>
        </p:txBody>
      </p:sp>
      <p:sp>
        <p:nvSpPr>
          <p:cNvPr id="65569" name="Rectangle 33"/>
          <p:cNvSpPr>
            <a:spLocks noChangeArrowheads="1"/>
          </p:cNvSpPr>
          <p:nvPr/>
        </p:nvSpPr>
        <p:spPr bwMode="auto">
          <a:xfrm>
            <a:off x="798513" y="4772025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C</a:t>
            </a:r>
            <a:endParaRPr lang="cs-CZ" b="1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65570" name="Rectangle 34"/>
          <p:cNvSpPr>
            <a:spLocks noChangeArrowheads="1"/>
          </p:cNvSpPr>
          <p:nvPr/>
        </p:nvSpPr>
        <p:spPr bwMode="auto">
          <a:xfrm>
            <a:off x="3203575" y="477202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b="1">
                <a:solidFill>
                  <a:schemeClr val="accent2"/>
                </a:solidFill>
                <a:latin typeface="Trebuchet MS" pitchFamily="34" charset="0"/>
              </a:rPr>
              <a:t>D</a:t>
            </a:r>
            <a:endParaRPr lang="cs-CZ" b="1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65571" name="Rectangle 35"/>
          <p:cNvSpPr>
            <a:spLocks noChangeArrowheads="1"/>
          </p:cNvSpPr>
          <p:nvPr/>
        </p:nvSpPr>
        <p:spPr bwMode="auto">
          <a:xfrm>
            <a:off x="1374775" y="5016500"/>
            <a:ext cx="18716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CD = 5 cm</a:t>
            </a:r>
          </a:p>
        </p:txBody>
      </p:sp>
      <p:sp>
        <p:nvSpPr>
          <p:cNvPr id="65572" name="Rectangle 36"/>
          <p:cNvSpPr>
            <a:spLocks noChangeArrowheads="1"/>
          </p:cNvSpPr>
          <p:nvPr/>
        </p:nvSpPr>
        <p:spPr bwMode="auto">
          <a:xfrm>
            <a:off x="4860925" y="2074863"/>
            <a:ext cx="11509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10:1</a:t>
            </a:r>
            <a:endParaRPr lang="cs-CZ" sz="3200" b="1">
              <a:solidFill>
                <a:srgbClr val="284C6A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65573" name="Rectangle 37"/>
          <p:cNvSpPr>
            <a:spLocks noChangeArrowheads="1"/>
          </p:cNvSpPr>
          <p:nvPr/>
        </p:nvSpPr>
        <p:spPr bwMode="auto">
          <a:xfrm>
            <a:off x="3924300" y="2779713"/>
            <a:ext cx="43926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400" b="1">
                <a:solidFill>
                  <a:schemeClr val="accent2"/>
                </a:solidFill>
                <a:latin typeface="Trebuchet MS" pitchFamily="34" charset="0"/>
              </a:rPr>
              <a:t>Úsečky jsou stejně dlouhé, což znamená, že jejich délky jsou v poměru 1:1. </a:t>
            </a:r>
            <a:endParaRPr lang="cs-CZ" sz="1400" b="1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65574" name="Rectangle 38"/>
          <p:cNvSpPr>
            <a:spLocks noChangeArrowheads="1"/>
          </p:cNvSpPr>
          <p:nvPr/>
        </p:nvSpPr>
        <p:spPr bwMode="auto">
          <a:xfrm>
            <a:off x="3924300" y="3644900"/>
            <a:ext cx="439261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400" b="1">
                <a:solidFill>
                  <a:schemeClr val="accent2"/>
                </a:solidFill>
                <a:latin typeface="Trebuchet MS" pitchFamily="34" charset="0"/>
              </a:rPr>
              <a:t>Nevyjádřili jsme délky ve stejných jednotkách </a:t>
            </a:r>
            <a:br>
              <a:rPr lang="cs-CZ" sz="1400" b="1">
                <a:solidFill>
                  <a:schemeClr val="accent2"/>
                </a:solidFill>
                <a:latin typeface="Trebuchet MS" pitchFamily="34" charset="0"/>
              </a:rPr>
            </a:br>
            <a:r>
              <a:rPr lang="cs-CZ" sz="1400" b="1">
                <a:solidFill>
                  <a:schemeClr val="accent2"/>
                </a:solidFill>
                <a:latin typeface="Trebuchet MS" pitchFamily="34" charset="0"/>
              </a:rPr>
              <a:t>a porovnávali je v jednotkách různých. A to není možné!</a:t>
            </a:r>
            <a:endParaRPr lang="cs-CZ" sz="1400" b="1">
              <a:solidFill>
                <a:schemeClr val="accent2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65575" name="Line 39"/>
          <p:cNvSpPr>
            <a:spLocks noChangeShapeType="1"/>
          </p:cNvSpPr>
          <p:nvPr/>
        </p:nvSpPr>
        <p:spPr bwMode="auto">
          <a:xfrm flipV="1">
            <a:off x="4932363" y="1700213"/>
            <a:ext cx="935037" cy="7921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77" name="Rectangle 41"/>
          <p:cNvSpPr>
            <a:spLocks noChangeArrowheads="1"/>
          </p:cNvSpPr>
          <p:nvPr/>
        </p:nvSpPr>
        <p:spPr bwMode="auto">
          <a:xfrm>
            <a:off x="3924300" y="3284538"/>
            <a:ext cx="43926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400" b="1">
                <a:solidFill>
                  <a:schemeClr val="accent2"/>
                </a:solidFill>
                <a:latin typeface="Trebuchet MS" pitchFamily="34" charset="0"/>
              </a:rPr>
              <a:t>Kde jsme tedy udělali chybu?</a:t>
            </a:r>
          </a:p>
        </p:txBody>
      </p:sp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3995738" y="4451350"/>
            <a:ext cx="24479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A</a:t>
            </a:r>
            <a:r>
              <a:rPr lang="cs-CZ" sz="2000" b="1">
                <a:solidFill>
                  <a:schemeClr val="accent2"/>
                </a:solidFill>
                <a:latin typeface="Trebuchet MS" pitchFamily="34" charset="0"/>
              </a:rPr>
              <a:t>B</a:t>
            </a:r>
            <a:r>
              <a:rPr lang="cs-CZ" sz="20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=50 mm=5 cm</a:t>
            </a:r>
          </a:p>
        </p:txBody>
      </p:sp>
      <p:sp>
        <p:nvSpPr>
          <p:cNvPr id="65579" name="Rectangle 43"/>
          <p:cNvSpPr>
            <a:spLocks noChangeArrowheads="1"/>
          </p:cNvSpPr>
          <p:nvPr/>
        </p:nvSpPr>
        <p:spPr bwMode="auto">
          <a:xfrm>
            <a:off x="6804025" y="4451350"/>
            <a:ext cx="18716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CD=5 cm</a:t>
            </a:r>
          </a:p>
        </p:txBody>
      </p:sp>
      <p:sp>
        <p:nvSpPr>
          <p:cNvPr id="65580" name="Line 44"/>
          <p:cNvSpPr>
            <a:spLocks noChangeShapeType="1"/>
          </p:cNvSpPr>
          <p:nvPr/>
        </p:nvSpPr>
        <p:spPr bwMode="auto">
          <a:xfrm>
            <a:off x="5795963" y="4868863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81" name="Line 45"/>
          <p:cNvSpPr>
            <a:spLocks noChangeShapeType="1"/>
          </p:cNvSpPr>
          <p:nvPr/>
        </p:nvSpPr>
        <p:spPr bwMode="auto">
          <a:xfrm>
            <a:off x="7654925" y="4868863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5582" name="Rectangle 46"/>
          <p:cNvSpPr>
            <a:spLocks noChangeArrowheads="1"/>
          </p:cNvSpPr>
          <p:nvPr/>
        </p:nvSpPr>
        <p:spPr bwMode="auto">
          <a:xfrm>
            <a:off x="5522913" y="4465638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5</a:t>
            </a:r>
          </a:p>
        </p:txBody>
      </p:sp>
      <p:sp>
        <p:nvSpPr>
          <p:cNvPr id="65583" name="Rectangle 47"/>
          <p:cNvSpPr>
            <a:spLocks noChangeArrowheads="1"/>
          </p:cNvSpPr>
          <p:nvPr/>
        </p:nvSpPr>
        <p:spPr bwMode="auto">
          <a:xfrm>
            <a:off x="7366000" y="4465638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5</a:t>
            </a:r>
          </a:p>
        </p:txBody>
      </p:sp>
      <p:sp>
        <p:nvSpPr>
          <p:cNvPr id="65584" name="Rectangle 48"/>
          <p:cNvSpPr>
            <a:spLocks noChangeArrowheads="1"/>
          </p:cNvSpPr>
          <p:nvPr/>
        </p:nvSpPr>
        <p:spPr bwMode="auto">
          <a:xfrm>
            <a:off x="6459538" y="4883150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:</a:t>
            </a:r>
          </a:p>
        </p:txBody>
      </p:sp>
      <p:sp>
        <p:nvSpPr>
          <p:cNvPr id="65585" name="Rectangle 49"/>
          <p:cNvSpPr>
            <a:spLocks noChangeArrowheads="1"/>
          </p:cNvSpPr>
          <p:nvPr/>
        </p:nvSpPr>
        <p:spPr bwMode="auto">
          <a:xfrm>
            <a:off x="6227763" y="5229225"/>
            <a:ext cx="8651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  <a:sym typeface="Symbol" pitchFamily="18" charset="2"/>
              </a:rPr>
              <a:t>1 :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5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5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5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5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5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65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2948E-6 L 0.06928 0.06612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65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33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2948E-6 L -0.07083 0.06612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65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65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5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65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00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nimBg="1"/>
      <p:bldP spid="65539" grpId="0"/>
      <p:bldP spid="65547" grpId="0"/>
      <p:bldP spid="65556" grpId="0"/>
      <p:bldP spid="65557" grpId="0"/>
      <p:bldP spid="65559" grpId="0" animBg="1"/>
      <p:bldP spid="65560" grpId="0"/>
      <p:bldP spid="65561" grpId="0"/>
      <p:bldP spid="65562" grpId="0"/>
      <p:bldP spid="65563" grpId="0" animBg="1"/>
      <p:bldP spid="65565" grpId="0" animBg="1"/>
      <p:bldP spid="65566" grpId="0"/>
      <p:bldP spid="65567" grpId="0"/>
      <p:bldP spid="65568" grpId="0"/>
      <p:bldP spid="65569" grpId="0"/>
      <p:bldP spid="65570" grpId="0"/>
      <p:bldP spid="65571" grpId="0"/>
      <p:bldP spid="65572" grpId="0"/>
      <p:bldP spid="65573" grpId="0"/>
      <p:bldP spid="65574" grpId="0"/>
      <p:bldP spid="65575" grpId="0" animBg="1"/>
      <p:bldP spid="65577" grpId="0"/>
      <p:bldP spid="65578" grpId="0"/>
      <p:bldP spid="65579" grpId="0"/>
      <p:bldP spid="65580" grpId="0" animBg="1"/>
      <p:bldP spid="65581" grpId="0" animBg="1"/>
      <p:bldP spid="65582" grpId="0"/>
      <p:bldP spid="65582" grpId="1"/>
      <p:bldP spid="65583" grpId="0"/>
      <p:bldP spid="65583" grpId="1"/>
      <p:bldP spid="65584" grpId="0"/>
      <p:bldP spid="655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611188" y="908050"/>
            <a:ext cx="7921625" cy="5473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135937" cy="57626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3600" b="1"/>
              <a:t>Poměr</a:t>
            </a:r>
            <a:endParaRPr lang="cs-CZ" sz="2800" b="1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755650" y="765175"/>
            <a:ext cx="7620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400" b="1">
                <a:solidFill>
                  <a:srgbClr val="284C6A"/>
                </a:solidFill>
                <a:latin typeface="Trebuchet MS" pitchFamily="34" charset="0"/>
              </a:rPr>
              <a:t>Poměr může mít dva, ale i více členů. Jinými slovy můžeme porovnávat dva, ale i více údajů.</a:t>
            </a:r>
            <a:endParaRPr lang="cs-CZ" sz="2400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95249" name="Rectangle 17"/>
          <p:cNvSpPr>
            <a:spLocks noChangeArrowheads="1"/>
          </p:cNvSpPr>
          <p:nvPr/>
        </p:nvSpPr>
        <p:spPr bwMode="auto">
          <a:xfrm>
            <a:off x="2498725" y="2635250"/>
            <a:ext cx="142875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5248" name="Rectangle 16"/>
          <p:cNvSpPr>
            <a:spLocks noChangeArrowheads="1"/>
          </p:cNvSpPr>
          <p:nvPr/>
        </p:nvSpPr>
        <p:spPr bwMode="auto">
          <a:xfrm>
            <a:off x="900113" y="3773488"/>
            <a:ext cx="142875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95252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4238" y="4567238"/>
            <a:ext cx="5343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5003800" y="1830388"/>
            <a:ext cx="30241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Porovnej a zapiš poměr délek různých stran trojúhelníku.</a:t>
            </a:r>
            <a:endParaRPr lang="cs-CZ">
              <a:solidFill>
                <a:srgbClr val="284C6A"/>
              </a:solidFill>
              <a:latin typeface="Trebuchet MS" pitchFamily="34" charset="0"/>
            </a:endParaRPr>
          </a:p>
        </p:txBody>
      </p:sp>
      <p:pic>
        <p:nvPicPr>
          <p:cNvPr id="95256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8225" y="-171450"/>
            <a:ext cx="175260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255" name="Picture 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1375" y="2767013"/>
            <a:ext cx="313372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1042988" y="1830388"/>
            <a:ext cx="30241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b="1">
                <a:solidFill>
                  <a:srgbClr val="284C6A"/>
                </a:solidFill>
                <a:latin typeface="Trebuchet MS" pitchFamily="34" charset="0"/>
              </a:rPr>
              <a:t>Porovnej a zapiš poměr délek různých stran obdélníku.</a:t>
            </a:r>
            <a:endParaRPr lang="cs-CZ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95257" name="Rectangle 25"/>
          <p:cNvSpPr>
            <a:spLocks noChangeArrowheads="1"/>
          </p:cNvSpPr>
          <p:nvPr/>
        </p:nvSpPr>
        <p:spPr bwMode="auto">
          <a:xfrm>
            <a:off x="1490663" y="5561013"/>
            <a:ext cx="1225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6000" b="1">
                <a:solidFill>
                  <a:schemeClr val="accent2"/>
                </a:solidFill>
                <a:latin typeface="Trebuchet MS" pitchFamily="34" charset="0"/>
              </a:rPr>
              <a:t>6</a:t>
            </a:r>
            <a:endParaRPr lang="cs-CZ" sz="600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95258" name="Rectangle 26"/>
          <p:cNvSpPr>
            <a:spLocks noChangeArrowheads="1"/>
          </p:cNvSpPr>
          <p:nvPr/>
        </p:nvSpPr>
        <p:spPr bwMode="auto">
          <a:xfrm>
            <a:off x="2122488" y="5559425"/>
            <a:ext cx="1225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6000" b="1">
                <a:solidFill>
                  <a:schemeClr val="accent2"/>
                </a:solidFill>
                <a:latin typeface="Trebuchet MS" pitchFamily="34" charset="0"/>
              </a:rPr>
              <a:t>:4</a:t>
            </a:r>
            <a:endParaRPr lang="cs-CZ" sz="6000">
              <a:solidFill>
                <a:schemeClr val="accent2"/>
              </a:solidFill>
              <a:latin typeface="Trebuchet MS" pitchFamily="34" charset="0"/>
            </a:endParaRPr>
          </a:p>
        </p:txBody>
      </p:sp>
      <p:pic>
        <p:nvPicPr>
          <p:cNvPr id="95259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9888" y="4465638"/>
            <a:ext cx="5343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261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0513" y="3025775"/>
            <a:ext cx="175260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5260" name="Rectangle 28"/>
          <p:cNvSpPr>
            <a:spLocks noChangeArrowheads="1"/>
          </p:cNvSpPr>
          <p:nvPr/>
        </p:nvSpPr>
        <p:spPr bwMode="auto">
          <a:xfrm>
            <a:off x="5940425" y="5559425"/>
            <a:ext cx="1225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6000" b="1">
                <a:solidFill>
                  <a:schemeClr val="accent2"/>
                </a:solidFill>
                <a:latin typeface="Trebuchet MS" pitchFamily="34" charset="0"/>
              </a:rPr>
              <a:t>:4</a:t>
            </a:r>
            <a:endParaRPr lang="cs-CZ" sz="6000">
              <a:solidFill>
                <a:schemeClr val="accent2"/>
              </a:solidFill>
              <a:latin typeface="Trebuchet MS" pitchFamily="34" charset="0"/>
            </a:endParaRPr>
          </a:p>
        </p:txBody>
      </p:sp>
      <p:pic>
        <p:nvPicPr>
          <p:cNvPr id="95254" name="Picture 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7213" y="3211513"/>
            <a:ext cx="22479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5262" name="Picture 3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92781">
            <a:off x="4700588" y="4754563"/>
            <a:ext cx="5029200" cy="1123950"/>
          </a:xfrm>
          <a:prstGeom prst="rect">
            <a:avLst/>
          </a:prstGeom>
          <a:noFill/>
        </p:spPr>
      </p:pic>
      <p:sp>
        <p:nvSpPr>
          <p:cNvPr id="95263" name="Rectangle 31"/>
          <p:cNvSpPr>
            <a:spLocks noChangeArrowheads="1"/>
          </p:cNvSpPr>
          <p:nvPr/>
        </p:nvSpPr>
        <p:spPr bwMode="auto">
          <a:xfrm>
            <a:off x="6718300" y="5559425"/>
            <a:ext cx="1225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6000" b="1">
                <a:solidFill>
                  <a:schemeClr val="accent2"/>
                </a:solidFill>
                <a:latin typeface="Trebuchet MS" pitchFamily="34" charset="0"/>
              </a:rPr>
              <a:t>:3</a:t>
            </a:r>
            <a:endParaRPr lang="cs-CZ" sz="600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95264" name="Rectangle 32"/>
          <p:cNvSpPr>
            <a:spLocks noChangeArrowheads="1"/>
          </p:cNvSpPr>
          <p:nvPr/>
        </p:nvSpPr>
        <p:spPr bwMode="auto">
          <a:xfrm>
            <a:off x="5307013" y="5559425"/>
            <a:ext cx="1225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6000" b="1">
                <a:solidFill>
                  <a:schemeClr val="accent2"/>
                </a:solidFill>
                <a:latin typeface="Trebuchet MS" pitchFamily="34" charset="0"/>
              </a:rPr>
              <a:t>5</a:t>
            </a:r>
            <a:endParaRPr lang="cs-CZ" sz="600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95265" name="Rectangle 33"/>
          <p:cNvSpPr>
            <a:spLocks noChangeArrowheads="1"/>
          </p:cNvSpPr>
          <p:nvPr/>
        </p:nvSpPr>
        <p:spPr bwMode="auto">
          <a:xfrm>
            <a:off x="1387475" y="5014913"/>
            <a:ext cx="1225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Trebuchet MS" pitchFamily="34" charset="0"/>
              </a:rPr>
              <a:t>6 cm</a:t>
            </a:r>
            <a:endParaRPr lang="cs-CZ" sz="28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5266" name="Rectangle 34"/>
          <p:cNvSpPr>
            <a:spLocks noChangeArrowheads="1"/>
          </p:cNvSpPr>
          <p:nvPr/>
        </p:nvSpPr>
        <p:spPr bwMode="auto">
          <a:xfrm>
            <a:off x="2625725" y="5013325"/>
            <a:ext cx="1225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Trebuchet MS" pitchFamily="34" charset="0"/>
              </a:rPr>
              <a:t>4 cm</a:t>
            </a:r>
            <a:endParaRPr lang="cs-CZ" sz="28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5267" name="Rectangle 35"/>
          <p:cNvSpPr>
            <a:spLocks noChangeArrowheads="1"/>
          </p:cNvSpPr>
          <p:nvPr/>
        </p:nvSpPr>
        <p:spPr bwMode="auto">
          <a:xfrm>
            <a:off x="2051050" y="5013325"/>
            <a:ext cx="1225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Trebuchet MS" pitchFamily="34" charset="0"/>
              </a:rPr>
              <a:t>:</a:t>
            </a:r>
            <a:endParaRPr lang="cs-CZ" sz="28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5268" name="Rectangle 36"/>
          <p:cNvSpPr>
            <a:spLocks noChangeArrowheads="1"/>
          </p:cNvSpPr>
          <p:nvPr/>
        </p:nvSpPr>
        <p:spPr bwMode="auto">
          <a:xfrm>
            <a:off x="4930775" y="5013325"/>
            <a:ext cx="1225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Trebuchet MS" pitchFamily="34" charset="0"/>
              </a:rPr>
              <a:t>5 cm</a:t>
            </a:r>
            <a:endParaRPr lang="cs-CZ" sz="28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5269" name="Rectangle 37"/>
          <p:cNvSpPr>
            <a:spLocks noChangeArrowheads="1"/>
          </p:cNvSpPr>
          <p:nvPr/>
        </p:nvSpPr>
        <p:spPr bwMode="auto">
          <a:xfrm>
            <a:off x="6011863" y="5013325"/>
            <a:ext cx="1225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Trebuchet MS" pitchFamily="34" charset="0"/>
              </a:rPr>
              <a:t>4 cm</a:t>
            </a:r>
            <a:endParaRPr lang="cs-CZ" sz="28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5270" name="Rectangle 38"/>
          <p:cNvSpPr>
            <a:spLocks noChangeArrowheads="1"/>
          </p:cNvSpPr>
          <p:nvPr/>
        </p:nvSpPr>
        <p:spPr bwMode="auto">
          <a:xfrm>
            <a:off x="7162800" y="5027613"/>
            <a:ext cx="12255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Trebuchet MS" pitchFamily="34" charset="0"/>
              </a:rPr>
              <a:t>3 cm</a:t>
            </a:r>
            <a:endParaRPr lang="cs-CZ" sz="28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5271" name="Rectangle 39"/>
          <p:cNvSpPr>
            <a:spLocks noChangeArrowheads="1"/>
          </p:cNvSpPr>
          <p:nvPr/>
        </p:nvSpPr>
        <p:spPr bwMode="auto">
          <a:xfrm>
            <a:off x="5507038" y="5013325"/>
            <a:ext cx="1225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Trebuchet MS" pitchFamily="34" charset="0"/>
              </a:rPr>
              <a:t>:</a:t>
            </a:r>
            <a:endParaRPr lang="cs-CZ" sz="280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5272" name="Rectangle 40"/>
          <p:cNvSpPr>
            <a:spLocks noChangeArrowheads="1"/>
          </p:cNvSpPr>
          <p:nvPr/>
        </p:nvSpPr>
        <p:spPr bwMode="auto">
          <a:xfrm>
            <a:off x="6630988" y="5013325"/>
            <a:ext cx="12255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Trebuchet MS" pitchFamily="34" charset="0"/>
              </a:rPr>
              <a:t>:</a:t>
            </a:r>
            <a:endParaRPr lang="cs-CZ" sz="280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95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95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9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9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95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9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95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95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9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5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95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9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95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9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9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95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nimBg="1"/>
      <p:bldP spid="95235" grpId="0"/>
      <p:bldP spid="95236" grpId="0"/>
      <p:bldP spid="95247" grpId="0"/>
      <p:bldP spid="95246" grpId="0"/>
      <p:bldP spid="95257" grpId="1"/>
      <p:bldP spid="95258" grpId="0"/>
      <p:bldP spid="95260" grpId="0"/>
      <p:bldP spid="95263" grpId="0"/>
      <p:bldP spid="95264" grpId="0"/>
      <p:bldP spid="95265" grpId="0"/>
      <p:bldP spid="95266" grpId="0"/>
      <p:bldP spid="95267" grpId="0"/>
      <p:bldP spid="95268" grpId="0"/>
      <p:bldP spid="95269" grpId="0"/>
      <p:bldP spid="95270" grpId="0"/>
      <p:bldP spid="95271" grpId="0"/>
      <p:bldP spid="952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611188" y="908050"/>
            <a:ext cx="7921625" cy="5473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755650" y="1700213"/>
            <a:ext cx="762000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Má-li poměr více než dva členy, nazýváme ho </a:t>
            </a:r>
            <a:r>
              <a:rPr lang="cs-CZ" sz="3600" b="1">
                <a:solidFill>
                  <a:srgbClr val="FF0000"/>
                </a:solidFill>
                <a:latin typeface="Trebuchet MS" pitchFamily="34" charset="0"/>
              </a:rPr>
              <a:t>poměr postupný</a:t>
            </a:r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. </a:t>
            </a:r>
            <a:br>
              <a:rPr lang="cs-CZ" sz="36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8000" b="1">
                <a:solidFill>
                  <a:schemeClr val="accent2"/>
                </a:solidFill>
                <a:latin typeface="Trebuchet MS" pitchFamily="34" charset="0"/>
              </a:rPr>
              <a:t>a : b : c</a:t>
            </a:r>
            <a:r>
              <a:rPr lang="cs-CZ" sz="4400" b="1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cs-CZ" sz="4400" b="1">
                <a:solidFill>
                  <a:schemeClr val="accent2"/>
                </a:solidFill>
                <a:latin typeface="Trebuchet MS" pitchFamily="34" charset="0"/>
              </a:rPr>
            </a:b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(čteme </a:t>
            </a:r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a ku b ku c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)</a:t>
            </a:r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cs-CZ" sz="1600" b="1">
                <a:solidFill>
                  <a:schemeClr val="accent2"/>
                </a:solidFill>
                <a:latin typeface="Trebuchet MS" pitchFamily="34" charset="0"/>
              </a:rPr>
            </a:br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nebo</a:t>
            </a:r>
            <a:br>
              <a:rPr lang="cs-CZ" sz="36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8000" b="1">
                <a:solidFill>
                  <a:schemeClr val="accent2"/>
                </a:solidFill>
                <a:latin typeface="Trebuchet MS" pitchFamily="34" charset="0"/>
              </a:rPr>
              <a:t>a:b:c:d</a:t>
            </a:r>
            <a:br>
              <a:rPr lang="cs-CZ" sz="8000" b="1">
                <a:solidFill>
                  <a:schemeClr val="accent2"/>
                </a:solidFill>
                <a:latin typeface="Trebuchet MS" pitchFamily="34" charset="0"/>
              </a:rPr>
            </a:b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(čteme </a:t>
            </a:r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a ku b ku c ku d</a:t>
            </a: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)</a:t>
            </a:r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cs-CZ" sz="1600" b="1">
                <a:solidFill>
                  <a:schemeClr val="accent2"/>
                </a:solidFill>
                <a:latin typeface="Trebuchet MS" pitchFamily="34" charset="0"/>
              </a:rPr>
            </a:br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apod.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135937" cy="57626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3600" b="1"/>
              <a:t>Postupný poměr</a:t>
            </a:r>
            <a:endParaRPr lang="cs-CZ" sz="2800" b="1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 rot="-1156790">
            <a:off x="755650" y="4868863"/>
            <a:ext cx="20891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4:3:2:1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 rot="1263122">
            <a:off x="6240463" y="5084763"/>
            <a:ext cx="2363787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2:4:9:13</a:t>
            </a: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 rot="886811">
            <a:off x="611188" y="2997200"/>
            <a:ext cx="20875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15:13:6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 rot="-1156790">
            <a:off x="5867400" y="2924175"/>
            <a:ext cx="25193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1:3:5:7:9</a:t>
            </a:r>
          </a:p>
        </p:txBody>
      </p:sp>
      <p:sp>
        <p:nvSpPr>
          <p:cNvPr id="96266" name="AutoShape 10"/>
          <p:cNvSpPr>
            <a:spLocks noChangeArrowheads="1"/>
          </p:cNvSpPr>
          <p:nvPr/>
        </p:nvSpPr>
        <p:spPr bwMode="auto">
          <a:xfrm>
            <a:off x="106363" y="3932238"/>
            <a:ext cx="2736850" cy="1873250"/>
          </a:xfrm>
          <a:prstGeom prst="cloudCallout">
            <a:avLst>
              <a:gd name="adj1" fmla="val 45069"/>
              <a:gd name="adj2" fmla="val -9584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cs-CZ" sz="2000" b="1">
                <a:latin typeface="Trebuchet MS" pitchFamily="34" charset="0"/>
              </a:rPr>
              <a:t>Číslo a</a:t>
            </a:r>
            <a:r>
              <a:rPr lang="en-US" sz="2000" b="1">
                <a:latin typeface="Trebuchet MS" pitchFamily="34" charset="0"/>
              </a:rPr>
              <a:t>&gt;</a:t>
            </a:r>
            <a:r>
              <a:rPr lang="cs-CZ" sz="2000" b="1">
                <a:latin typeface="Trebuchet MS" pitchFamily="34" charset="0"/>
              </a:rPr>
              <a:t>0 nazýváme první člen poměru.</a:t>
            </a:r>
          </a:p>
        </p:txBody>
      </p:sp>
      <p:sp>
        <p:nvSpPr>
          <p:cNvPr id="96267" name="AutoShape 11"/>
          <p:cNvSpPr>
            <a:spLocks noChangeArrowheads="1"/>
          </p:cNvSpPr>
          <p:nvPr/>
        </p:nvSpPr>
        <p:spPr bwMode="auto">
          <a:xfrm>
            <a:off x="3203575" y="4076700"/>
            <a:ext cx="2736850" cy="1873250"/>
          </a:xfrm>
          <a:prstGeom prst="cloudCallout">
            <a:avLst>
              <a:gd name="adj1" fmla="val -1278"/>
              <a:gd name="adj2" fmla="val -950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cs-CZ" sz="2000" b="1">
                <a:latin typeface="Trebuchet MS" pitchFamily="34" charset="0"/>
              </a:rPr>
              <a:t>Číslo b</a:t>
            </a:r>
            <a:r>
              <a:rPr lang="en-US" sz="2000" b="1">
                <a:latin typeface="Trebuchet MS" pitchFamily="34" charset="0"/>
              </a:rPr>
              <a:t>&gt;</a:t>
            </a:r>
            <a:r>
              <a:rPr lang="cs-CZ" sz="2000" b="1">
                <a:latin typeface="Trebuchet MS" pitchFamily="34" charset="0"/>
              </a:rPr>
              <a:t>0 nazýváme druhý člen poměru.</a:t>
            </a:r>
          </a:p>
        </p:txBody>
      </p:sp>
      <p:sp>
        <p:nvSpPr>
          <p:cNvPr id="96269" name="AutoShape 13"/>
          <p:cNvSpPr>
            <a:spLocks noChangeArrowheads="1"/>
          </p:cNvSpPr>
          <p:nvPr/>
        </p:nvSpPr>
        <p:spPr bwMode="auto">
          <a:xfrm>
            <a:off x="6299200" y="3789363"/>
            <a:ext cx="2736850" cy="1873250"/>
          </a:xfrm>
          <a:prstGeom prst="cloudCallout">
            <a:avLst>
              <a:gd name="adj1" fmla="val -46866"/>
              <a:gd name="adj2" fmla="val -8720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cs-CZ" sz="2000" b="1">
                <a:latin typeface="Trebuchet MS" pitchFamily="34" charset="0"/>
              </a:rPr>
              <a:t>Číslo c</a:t>
            </a:r>
            <a:r>
              <a:rPr lang="en-US" sz="2000" b="1">
                <a:latin typeface="Trebuchet MS" pitchFamily="34" charset="0"/>
              </a:rPr>
              <a:t>&gt;</a:t>
            </a:r>
            <a:r>
              <a:rPr lang="cs-CZ" sz="2000" b="1">
                <a:latin typeface="Trebuchet MS" pitchFamily="34" charset="0"/>
              </a:rPr>
              <a:t>0 nazýváme třetí člen poměru.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nimBg="1"/>
      <p:bldP spid="96260" grpId="0"/>
      <p:bldP spid="96259" grpId="0"/>
      <p:bldP spid="96261" grpId="0"/>
      <p:bldP spid="96262" grpId="0"/>
      <p:bldP spid="96263" grpId="0"/>
      <p:bldP spid="96264" grpId="0"/>
      <p:bldP spid="96266" grpId="0" animBg="1"/>
      <p:bldP spid="96266" grpId="1" animBg="1"/>
      <p:bldP spid="96267" grpId="0" animBg="1"/>
      <p:bldP spid="96267" grpId="1" animBg="1"/>
      <p:bldP spid="96269" grpId="0" animBg="1"/>
      <p:bldP spid="9626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611188" y="1628775"/>
            <a:ext cx="7921625" cy="4752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135937" cy="57626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3600" b="1"/>
              <a:t>Krácení postupného poměru</a:t>
            </a:r>
            <a:endParaRPr lang="cs-CZ" sz="2800" b="1"/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496888" y="952500"/>
            <a:ext cx="7893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200" b="1">
                <a:solidFill>
                  <a:srgbClr val="284C6A"/>
                </a:solidFill>
                <a:latin typeface="Trebuchet MS" pitchFamily="34" charset="0"/>
              </a:rPr>
              <a:t>I postupný poměr lze krátit, pokud jeho členy jsou soudělná čísla.</a:t>
            </a:r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2052638" y="3140075"/>
            <a:ext cx="1511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40 : 8 = 5</a:t>
            </a:r>
          </a:p>
        </p:txBody>
      </p:sp>
      <p:graphicFrame>
        <p:nvGraphicFramePr>
          <p:cNvPr id="85002" name="Object 10"/>
          <p:cNvGraphicFramePr>
            <a:graphicFrameLocks noChangeAspect="1"/>
          </p:cNvGraphicFramePr>
          <p:nvPr/>
        </p:nvGraphicFramePr>
        <p:xfrm>
          <a:off x="2938463" y="2565400"/>
          <a:ext cx="2795587" cy="663575"/>
        </p:xfrm>
        <a:graphic>
          <a:graphicData uri="http://schemas.openxmlformats.org/presentationml/2006/ole">
            <p:oleObj spid="_x0000_s85002" name="Rovnice" r:id="rId3" imgW="749160" imgH="177480" progId="Equation.3">
              <p:embed/>
            </p:oleObj>
          </a:graphicData>
        </a:graphic>
      </p:graphicFrame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712788" y="3716338"/>
            <a:ext cx="77041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900" b="1">
                <a:solidFill>
                  <a:srgbClr val="00CC00"/>
                </a:solidFill>
                <a:latin typeface="Trebuchet MS" pitchFamily="34" charset="0"/>
              </a:rPr>
              <a:t>Všechny členy poměru můžeme dělit číslem 8, jinými slovy poměr krátit číslem 8.</a:t>
            </a:r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 flipV="1">
            <a:off x="3146425" y="2593975"/>
            <a:ext cx="431800" cy="5762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005" name="Line 13"/>
          <p:cNvSpPr>
            <a:spLocks noChangeShapeType="1"/>
          </p:cNvSpPr>
          <p:nvPr/>
        </p:nvSpPr>
        <p:spPr bwMode="auto">
          <a:xfrm flipV="1">
            <a:off x="4125913" y="2593975"/>
            <a:ext cx="431800" cy="5762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3490913" y="2363788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5</a:t>
            </a:r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4500563" y="2392363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9</a:t>
            </a:r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684213" y="1787525"/>
            <a:ext cx="7893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700" b="1">
                <a:solidFill>
                  <a:srgbClr val="FF0000"/>
                </a:solidFill>
                <a:latin typeface="Trebuchet MS" pitchFamily="34" charset="0"/>
              </a:rPr>
              <a:t>Krácení postupného poměru znamená dělení prvního, druhého i třetího (případně dalších členů) poměru stejným číslem různým od nuly a jedné.</a:t>
            </a:r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3636963" y="3140075"/>
            <a:ext cx="1511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72 : 8 = 9</a:t>
            </a:r>
          </a:p>
        </p:txBody>
      </p:sp>
      <p:graphicFrame>
        <p:nvGraphicFramePr>
          <p:cNvPr id="85011" name="Object 19"/>
          <p:cNvGraphicFramePr>
            <a:graphicFrameLocks noChangeAspect="1"/>
          </p:cNvGraphicFramePr>
          <p:nvPr/>
        </p:nvGraphicFramePr>
        <p:xfrm>
          <a:off x="3351213" y="4133850"/>
          <a:ext cx="2084387" cy="663575"/>
        </p:xfrm>
        <a:graphic>
          <a:graphicData uri="http://schemas.openxmlformats.org/presentationml/2006/ole">
            <p:oleObj spid="_x0000_s85011" name="Rovnice" r:id="rId4" imgW="558720" imgH="177480" progId="Equation.3">
              <p:embed/>
            </p:oleObj>
          </a:graphicData>
        </a:graphic>
      </p:graphicFrame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971550" y="4868863"/>
            <a:ext cx="7416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900" b="1">
                <a:solidFill>
                  <a:srgbClr val="00CC00"/>
                </a:solidFill>
                <a:latin typeface="Trebuchet MS" pitchFamily="34" charset="0"/>
              </a:rPr>
              <a:t>Po krácení je poměr vyjádřen nesoudělnými přirozenými čísly. Říkáme, že poměr je v základním tvaru.</a:t>
            </a:r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971550" y="5588000"/>
            <a:ext cx="7416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900" b="1">
                <a:solidFill>
                  <a:srgbClr val="FF0000"/>
                </a:solidFill>
                <a:latin typeface="Trebuchet MS" pitchFamily="34" charset="0"/>
              </a:rPr>
              <a:t>Postupný poměr je v základním tvaru, pokud jsou všechny členy poměru vyjádřeny nesoudělnými přirozenými čísly.</a:t>
            </a:r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 flipV="1">
            <a:off x="5076825" y="2593975"/>
            <a:ext cx="431800" cy="5762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5015" name="Rectangle 23"/>
          <p:cNvSpPr>
            <a:spLocks noChangeArrowheads="1"/>
          </p:cNvSpPr>
          <p:nvPr/>
        </p:nvSpPr>
        <p:spPr bwMode="auto">
          <a:xfrm>
            <a:off x="5451475" y="2392363"/>
            <a:ext cx="5619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11</a:t>
            </a:r>
          </a:p>
        </p:txBody>
      </p:sp>
      <p:sp>
        <p:nvSpPr>
          <p:cNvPr id="85016" name="Rectangle 24"/>
          <p:cNvSpPr>
            <a:spLocks noChangeArrowheads="1"/>
          </p:cNvSpPr>
          <p:nvPr/>
        </p:nvSpPr>
        <p:spPr bwMode="auto">
          <a:xfrm>
            <a:off x="5292725" y="3141663"/>
            <a:ext cx="15113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88 : 8 =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5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nimBg="1"/>
      <p:bldP spid="84995" grpId="0"/>
      <p:bldP spid="84996" grpId="0"/>
      <p:bldP spid="84999" grpId="0"/>
      <p:bldP spid="85003" grpId="0"/>
      <p:bldP spid="85004" grpId="0" animBg="1"/>
      <p:bldP spid="85005" grpId="0" animBg="1"/>
      <p:bldP spid="85006" grpId="0"/>
      <p:bldP spid="85007" grpId="0"/>
      <p:bldP spid="85009" grpId="0"/>
      <p:bldP spid="85010" grpId="0"/>
      <p:bldP spid="85012" grpId="0"/>
      <p:bldP spid="85013" grpId="0"/>
      <p:bldP spid="85014" grpId="0" animBg="1"/>
      <p:bldP spid="85015" grpId="0"/>
      <p:bldP spid="850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611188" y="1557338"/>
            <a:ext cx="7921625" cy="4824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135937" cy="57626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3600" b="1"/>
              <a:t>Rozšiřování postupného poměru</a:t>
            </a:r>
            <a:endParaRPr lang="cs-CZ" sz="2800" b="1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496888" y="966788"/>
            <a:ext cx="7893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Abychom vyjádřili postupný poměr v základním tvaru, tzn. pomocí nesoudělných přirozených čísel, potřebujeme často poměr nejdříve rozšířit.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1620838" y="3198813"/>
            <a:ext cx="16557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1,5.10=15</a:t>
            </a:r>
          </a:p>
        </p:txBody>
      </p:sp>
      <p:graphicFrame>
        <p:nvGraphicFramePr>
          <p:cNvPr id="86022" name="Object 6"/>
          <p:cNvGraphicFramePr>
            <a:graphicFrameLocks noChangeAspect="1"/>
          </p:cNvGraphicFramePr>
          <p:nvPr/>
        </p:nvGraphicFramePr>
        <p:xfrm>
          <a:off x="2770188" y="2679700"/>
          <a:ext cx="3362325" cy="758825"/>
        </p:xfrm>
        <a:graphic>
          <a:graphicData uri="http://schemas.openxmlformats.org/presentationml/2006/ole">
            <p:oleObj spid="_x0000_s86022" name="Rovnice" r:id="rId3" imgW="901440" imgH="203040" progId="Equation.3">
              <p:embed/>
            </p:oleObj>
          </a:graphicData>
        </a:graphic>
      </p:graphicFrame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755650" y="3673475"/>
            <a:ext cx="7704138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900" b="1">
                <a:solidFill>
                  <a:srgbClr val="00CC00"/>
                </a:solidFill>
                <a:latin typeface="Trebuchet MS" pitchFamily="34" charset="0"/>
              </a:rPr>
              <a:t>Ve dvou členech postupného poměru se potřebujeme zbavit desetinné čárky, potřebujeme ji posunout o jedno místo doprava, tzn. vynásobit všechny členy poměru deseti.</a:t>
            </a:r>
          </a:p>
        </p:txBody>
      </p:sp>
      <p:sp>
        <p:nvSpPr>
          <p:cNvPr id="86028" name="Rectangle 12"/>
          <p:cNvSpPr>
            <a:spLocks noChangeArrowheads="1"/>
          </p:cNvSpPr>
          <p:nvPr/>
        </p:nvSpPr>
        <p:spPr bwMode="auto">
          <a:xfrm>
            <a:off x="684213" y="2060575"/>
            <a:ext cx="7893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Rozšiřování postupného poměru znamená násobení všech členů poměru stejným číslem různým od nuly a jedné.</a:t>
            </a:r>
          </a:p>
        </p:txBody>
      </p:sp>
      <p:sp>
        <p:nvSpPr>
          <p:cNvPr id="86029" name="Rectangle 13"/>
          <p:cNvSpPr>
            <a:spLocks noChangeArrowheads="1"/>
          </p:cNvSpPr>
          <p:nvPr/>
        </p:nvSpPr>
        <p:spPr bwMode="auto">
          <a:xfrm>
            <a:off x="4227513" y="3198813"/>
            <a:ext cx="17129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3,5.10=35</a:t>
            </a:r>
          </a:p>
        </p:txBody>
      </p:sp>
      <p:graphicFrame>
        <p:nvGraphicFramePr>
          <p:cNvPr id="86030" name="Object 14"/>
          <p:cNvGraphicFramePr>
            <a:graphicFrameLocks noChangeAspect="1"/>
          </p:cNvGraphicFramePr>
          <p:nvPr/>
        </p:nvGraphicFramePr>
        <p:xfrm>
          <a:off x="2525713" y="4522788"/>
          <a:ext cx="3790950" cy="663575"/>
        </p:xfrm>
        <a:graphic>
          <a:graphicData uri="http://schemas.openxmlformats.org/presentationml/2006/ole">
            <p:oleObj spid="_x0000_s86030" name="Rovnice" r:id="rId4" imgW="1015920" imgH="177480" progId="Equation.3">
              <p:embed/>
            </p:oleObj>
          </a:graphicData>
        </a:graphic>
      </p:graphicFrame>
      <p:sp>
        <p:nvSpPr>
          <p:cNvPr id="86031" name="Rectangle 15"/>
          <p:cNvSpPr>
            <a:spLocks noChangeArrowheads="1"/>
          </p:cNvSpPr>
          <p:nvPr/>
        </p:nvSpPr>
        <p:spPr bwMode="auto">
          <a:xfrm>
            <a:off x="971550" y="5186363"/>
            <a:ext cx="7416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900" b="1">
                <a:solidFill>
                  <a:srgbClr val="00CC00"/>
                </a:solidFill>
                <a:latin typeface="Trebuchet MS" pitchFamily="34" charset="0"/>
              </a:rPr>
              <a:t>Po rozšíření je sice již poměr vyjádřen přirozenými čísly, ale zatím ještě ne nesoudělnými. Budeme jej tedy ještě krátit.</a:t>
            </a:r>
          </a:p>
        </p:txBody>
      </p:sp>
      <p:sp>
        <p:nvSpPr>
          <p:cNvPr id="86033" name="Rectangle 17"/>
          <p:cNvSpPr>
            <a:spLocks noChangeArrowheads="1"/>
          </p:cNvSpPr>
          <p:nvPr/>
        </p:nvSpPr>
        <p:spPr bwMode="auto">
          <a:xfrm>
            <a:off x="668338" y="1557338"/>
            <a:ext cx="7893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900" b="1">
                <a:solidFill>
                  <a:srgbClr val="284C6A"/>
                </a:solidFill>
                <a:latin typeface="Trebuchet MS" pitchFamily="34" charset="0"/>
              </a:rPr>
              <a:t>Například, je-li poměr zadán desetinnými čísly.</a:t>
            </a:r>
          </a:p>
        </p:txBody>
      </p:sp>
      <p:graphicFrame>
        <p:nvGraphicFramePr>
          <p:cNvPr id="86034" name="Object 18"/>
          <p:cNvGraphicFramePr>
            <a:graphicFrameLocks noChangeAspect="1"/>
          </p:cNvGraphicFramePr>
          <p:nvPr/>
        </p:nvGraphicFramePr>
        <p:xfrm>
          <a:off x="3138488" y="5703888"/>
          <a:ext cx="2509837" cy="663575"/>
        </p:xfrm>
        <a:graphic>
          <a:graphicData uri="http://schemas.openxmlformats.org/presentationml/2006/ole">
            <p:oleObj spid="_x0000_s86034" name="Rovnice" r:id="rId5" imgW="672840" imgH="177480" progId="Equation.3">
              <p:embed/>
            </p:oleObj>
          </a:graphicData>
        </a:graphic>
      </p:graphicFrame>
      <p:sp>
        <p:nvSpPr>
          <p:cNvPr id="86035" name="Line 19"/>
          <p:cNvSpPr>
            <a:spLocks noChangeShapeType="1"/>
          </p:cNvSpPr>
          <p:nvPr/>
        </p:nvSpPr>
        <p:spPr bwMode="auto">
          <a:xfrm flipV="1">
            <a:off x="2655888" y="4538663"/>
            <a:ext cx="431800" cy="5762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 flipV="1">
            <a:off x="4702175" y="4538663"/>
            <a:ext cx="431800" cy="5762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6037" name="Rectangle 21"/>
          <p:cNvSpPr>
            <a:spLocks noChangeArrowheads="1"/>
          </p:cNvSpPr>
          <p:nvPr/>
        </p:nvSpPr>
        <p:spPr bwMode="auto">
          <a:xfrm>
            <a:off x="3000375" y="4308475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86038" name="Rectangle 22"/>
          <p:cNvSpPr>
            <a:spLocks noChangeArrowheads="1"/>
          </p:cNvSpPr>
          <p:nvPr/>
        </p:nvSpPr>
        <p:spPr bwMode="auto">
          <a:xfrm>
            <a:off x="5076825" y="4337050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7</a:t>
            </a:r>
          </a:p>
        </p:txBody>
      </p:sp>
      <p:sp>
        <p:nvSpPr>
          <p:cNvPr id="86039" name="Rectangle 23"/>
          <p:cNvSpPr>
            <a:spLocks noChangeArrowheads="1"/>
          </p:cNvSpPr>
          <p:nvPr/>
        </p:nvSpPr>
        <p:spPr bwMode="auto">
          <a:xfrm>
            <a:off x="2987675" y="3213100"/>
            <a:ext cx="16557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2.10=20</a:t>
            </a:r>
          </a:p>
        </p:txBody>
      </p:sp>
      <p:sp>
        <p:nvSpPr>
          <p:cNvPr id="86040" name="Rectangle 24"/>
          <p:cNvSpPr>
            <a:spLocks noChangeArrowheads="1"/>
          </p:cNvSpPr>
          <p:nvPr/>
        </p:nvSpPr>
        <p:spPr bwMode="auto">
          <a:xfrm>
            <a:off x="5595938" y="3198813"/>
            <a:ext cx="17129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4.10=40</a:t>
            </a:r>
          </a:p>
        </p:txBody>
      </p:sp>
      <p:sp>
        <p:nvSpPr>
          <p:cNvPr id="86041" name="Line 25"/>
          <p:cNvSpPr>
            <a:spLocks noChangeShapeType="1"/>
          </p:cNvSpPr>
          <p:nvPr/>
        </p:nvSpPr>
        <p:spPr bwMode="auto">
          <a:xfrm flipV="1">
            <a:off x="3665538" y="4537075"/>
            <a:ext cx="431800" cy="5762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6042" name="Rectangle 26"/>
          <p:cNvSpPr>
            <a:spLocks noChangeArrowheads="1"/>
          </p:cNvSpPr>
          <p:nvPr/>
        </p:nvSpPr>
        <p:spPr bwMode="auto">
          <a:xfrm>
            <a:off x="4010025" y="4306888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4</a:t>
            </a:r>
          </a:p>
        </p:txBody>
      </p:sp>
      <p:sp>
        <p:nvSpPr>
          <p:cNvPr id="86043" name="Line 27"/>
          <p:cNvSpPr>
            <a:spLocks noChangeShapeType="1"/>
          </p:cNvSpPr>
          <p:nvPr/>
        </p:nvSpPr>
        <p:spPr bwMode="auto">
          <a:xfrm flipV="1">
            <a:off x="5681663" y="4537075"/>
            <a:ext cx="431800" cy="5762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6044" name="Rectangle 28"/>
          <p:cNvSpPr>
            <a:spLocks noChangeArrowheads="1"/>
          </p:cNvSpPr>
          <p:nvPr/>
        </p:nvSpPr>
        <p:spPr bwMode="auto">
          <a:xfrm>
            <a:off x="6056313" y="4335463"/>
            <a:ext cx="431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900" b="1">
                <a:solidFill>
                  <a:schemeClr val="accent2"/>
                </a:solidFill>
                <a:latin typeface="Trebuchet MS" pitchFamily="34" charset="0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8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8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nimBg="1"/>
      <p:bldP spid="86019" grpId="0"/>
      <p:bldP spid="86020" grpId="0"/>
      <p:bldP spid="86021" grpId="0"/>
      <p:bldP spid="86023" grpId="0"/>
      <p:bldP spid="86028" grpId="0"/>
      <p:bldP spid="86029" grpId="0"/>
      <p:bldP spid="86031" grpId="0"/>
      <p:bldP spid="86033" grpId="0"/>
      <p:bldP spid="86035" grpId="0" animBg="1"/>
      <p:bldP spid="86036" grpId="0" animBg="1"/>
      <p:bldP spid="86037" grpId="0"/>
      <p:bldP spid="86038" grpId="0"/>
      <p:bldP spid="86039" grpId="0"/>
      <p:bldP spid="86040" grpId="0"/>
      <p:bldP spid="86041" grpId="0" animBg="1"/>
      <p:bldP spid="86042" grpId="0"/>
      <p:bldP spid="86043" grpId="0" animBg="1"/>
      <p:bldP spid="860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611188" y="1557338"/>
            <a:ext cx="7921625" cy="4824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87072" name="Object 32"/>
          <p:cNvGraphicFramePr>
            <a:graphicFrameLocks noChangeAspect="1"/>
          </p:cNvGraphicFramePr>
          <p:nvPr/>
        </p:nvGraphicFramePr>
        <p:xfrm>
          <a:off x="3768725" y="4508500"/>
          <a:ext cx="3048000" cy="714375"/>
        </p:xfrm>
        <a:graphic>
          <a:graphicData uri="http://schemas.openxmlformats.org/presentationml/2006/ole">
            <p:oleObj spid="_x0000_s87072" name="Rovnice" r:id="rId3" imgW="1841400" imgH="431640" progId="Equation.3">
              <p:embed/>
            </p:oleObj>
          </a:graphicData>
        </a:graphic>
      </p:graphicFrame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135937" cy="57626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3600" b="1"/>
              <a:t>Rozšiřování postupného poměru</a:t>
            </a:r>
            <a:endParaRPr lang="cs-CZ" sz="2800" b="1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496888" y="966788"/>
            <a:ext cx="7893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Abychom vyjádřili postupný poměr v základním tvaru, tzn. pomocí nesoudělných přirozených čísel, potřebujeme často poměr nejdříve rozšířit.</a:t>
            </a:r>
          </a:p>
        </p:txBody>
      </p:sp>
      <p:graphicFrame>
        <p:nvGraphicFramePr>
          <p:cNvPr id="87046" name="Object 6"/>
          <p:cNvGraphicFramePr>
            <a:graphicFrameLocks noChangeAspect="1"/>
          </p:cNvGraphicFramePr>
          <p:nvPr/>
        </p:nvGraphicFramePr>
        <p:xfrm>
          <a:off x="3709988" y="2565400"/>
          <a:ext cx="1500187" cy="1012825"/>
        </p:xfrm>
        <a:graphic>
          <a:graphicData uri="http://schemas.openxmlformats.org/presentationml/2006/ole">
            <p:oleObj spid="_x0000_s87046" name="Rovnice" r:id="rId4" imgW="583920" imgH="393480" progId="Equation.3">
              <p:embed/>
            </p:oleObj>
          </a:graphicData>
        </a:graphic>
      </p:graphicFrame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755650" y="3573463"/>
            <a:ext cx="7704138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Ve všech členech poměru se potřebujeme zbavit tvaru zlomku, potřebujeme se zbavit jmenovatelů, tzn. vynásobit všechny členy poměru nejmenším společným jmenovatelem (v našem případě číslem 12).</a:t>
            </a:r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684213" y="2060575"/>
            <a:ext cx="7893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Rozšiřování poměru znamená násobení všech členů postupného poměru stejným číslem různým od nuly a jedné.</a:t>
            </a:r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971550" y="5214938"/>
            <a:ext cx="7416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Po rozšíření je sice již poměr vyjádřen přirozenými čísly, ale zatím ještě ne nesoudělnými. Budeme jej tedy ještě krátit, v našem případě číslem 2.</a:t>
            </a:r>
          </a:p>
        </p:txBody>
      </p:sp>
      <p:sp>
        <p:nvSpPr>
          <p:cNvPr id="87052" name="Rectangle 12"/>
          <p:cNvSpPr>
            <a:spLocks noChangeArrowheads="1"/>
          </p:cNvSpPr>
          <p:nvPr/>
        </p:nvSpPr>
        <p:spPr bwMode="auto">
          <a:xfrm>
            <a:off x="668338" y="1557338"/>
            <a:ext cx="7893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900" b="1">
                <a:solidFill>
                  <a:srgbClr val="284C6A"/>
                </a:solidFill>
                <a:latin typeface="Trebuchet MS" pitchFamily="34" charset="0"/>
              </a:rPr>
              <a:t>Například, je-li poměr zadán zlomky.</a:t>
            </a:r>
          </a:p>
        </p:txBody>
      </p:sp>
      <p:graphicFrame>
        <p:nvGraphicFramePr>
          <p:cNvPr id="87053" name="Object 13"/>
          <p:cNvGraphicFramePr>
            <a:graphicFrameLocks noChangeAspect="1"/>
          </p:cNvGraphicFramePr>
          <p:nvPr/>
        </p:nvGraphicFramePr>
        <p:xfrm>
          <a:off x="3640138" y="5703888"/>
          <a:ext cx="1847850" cy="663575"/>
        </p:xfrm>
        <a:graphic>
          <a:graphicData uri="http://schemas.openxmlformats.org/presentationml/2006/ole">
            <p:oleObj spid="_x0000_s87053" name="Rovnice" r:id="rId5" imgW="495000" imgH="177480" progId="Equation.3">
              <p:embed/>
            </p:oleObj>
          </a:graphicData>
        </a:graphic>
      </p:graphicFrame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4271963" y="4394200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87057" name="Rectangle 17"/>
          <p:cNvSpPr>
            <a:spLocks noChangeArrowheads="1"/>
          </p:cNvSpPr>
          <p:nvPr/>
        </p:nvSpPr>
        <p:spPr bwMode="auto">
          <a:xfrm>
            <a:off x="3954463" y="4927600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1</a:t>
            </a:r>
          </a:p>
        </p:txBody>
      </p:sp>
      <p:graphicFrame>
        <p:nvGraphicFramePr>
          <p:cNvPr id="87058" name="Object 18"/>
          <p:cNvGraphicFramePr>
            <a:graphicFrameLocks noChangeAspect="1"/>
          </p:cNvGraphicFramePr>
          <p:nvPr/>
        </p:nvGraphicFramePr>
        <p:xfrm>
          <a:off x="731838" y="4518025"/>
          <a:ext cx="3048000" cy="714375"/>
        </p:xfrm>
        <a:graphic>
          <a:graphicData uri="http://schemas.openxmlformats.org/presentationml/2006/ole">
            <p:oleObj spid="_x0000_s87058" name="Rovnice" r:id="rId6" imgW="1841400" imgH="431640" progId="Equation.3">
              <p:embed/>
            </p:oleObj>
          </a:graphicData>
        </a:graphic>
      </p:graphicFrame>
      <p:sp>
        <p:nvSpPr>
          <p:cNvPr id="87060" name="Line 20"/>
          <p:cNvSpPr>
            <a:spLocks noChangeShapeType="1"/>
          </p:cNvSpPr>
          <p:nvPr/>
        </p:nvSpPr>
        <p:spPr bwMode="auto">
          <a:xfrm flipV="1">
            <a:off x="5238750" y="4711700"/>
            <a:ext cx="209550" cy="2873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7061" name="Line 21"/>
          <p:cNvSpPr>
            <a:spLocks noChangeShapeType="1"/>
          </p:cNvSpPr>
          <p:nvPr/>
        </p:nvSpPr>
        <p:spPr bwMode="auto">
          <a:xfrm flipV="1">
            <a:off x="3910013" y="4889500"/>
            <a:ext cx="209550" cy="2873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7062" name="Line 22"/>
          <p:cNvSpPr>
            <a:spLocks noChangeShapeType="1"/>
          </p:cNvSpPr>
          <p:nvPr/>
        </p:nvSpPr>
        <p:spPr bwMode="auto">
          <a:xfrm flipV="1">
            <a:off x="4878388" y="4873625"/>
            <a:ext cx="209550" cy="2873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7054" name="Line 14"/>
          <p:cNvSpPr>
            <a:spLocks noChangeShapeType="1"/>
          </p:cNvSpPr>
          <p:nvPr/>
        </p:nvSpPr>
        <p:spPr bwMode="auto">
          <a:xfrm flipV="1">
            <a:off x="4256088" y="4711700"/>
            <a:ext cx="209550" cy="2873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7063" name="Rectangle 23"/>
          <p:cNvSpPr>
            <a:spLocks noChangeArrowheads="1"/>
          </p:cNvSpPr>
          <p:nvPr/>
        </p:nvSpPr>
        <p:spPr bwMode="auto">
          <a:xfrm>
            <a:off x="5268913" y="4394200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4</a:t>
            </a:r>
          </a:p>
        </p:txBody>
      </p:sp>
      <p:sp>
        <p:nvSpPr>
          <p:cNvPr id="87064" name="Rectangle 24"/>
          <p:cNvSpPr>
            <a:spLocks noChangeArrowheads="1"/>
          </p:cNvSpPr>
          <p:nvPr/>
        </p:nvSpPr>
        <p:spPr bwMode="auto">
          <a:xfrm>
            <a:off x="4965700" y="4927600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1</a:t>
            </a:r>
          </a:p>
        </p:txBody>
      </p:sp>
      <p:graphicFrame>
        <p:nvGraphicFramePr>
          <p:cNvPr id="87065" name="Object 25"/>
          <p:cNvGraphicFramePr>
            <a:graphicFrameLocks noChangeAspect="1"/>
          </p:cNvGraphicFramePr>
          <p:nvPr/>
        </p:nvGraphicFramePr>
        <p:xfrm>
          <a:off x="6827838" y="4695825"/>
          <a:ext cx="1219200" cy="295275"/>
        </p:xfrm>
        <a:graphic>
          <a:graphicData uri="http://schemas.openxmlformats.org/presentationml/2006/ole">
            <p:oleObj spid="_x0000_s87065" name="Rovnice" r:id="rId7" imgW="736560" imgH="177480" progId="Equation.3">
              <p:embed/>
            </p:oleObj>
          </a:graphicData>
        </a:graphic>
      </p:graphicFrame>
      <p:sp>
        <p:nvSpPr>
          <p:cNvPr id="87066" name="Rectangle 26"/>
          <p:cNvSpPr>
            <a:spLocks noChangeArrowheads="1"/>
          </p:cNvSpPr>
          <p:nvPr/>
        </p:nvSpPr>
        <p:spPr bwMode="auto">
          <a:xfrm>
            <a:off x="7499350" y="4437063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8</a:t>
            </a:r>
          </a:p>
        </p:txBody>
      </p:sp>
      <p:sp>
        <p:nvSpPr>
          <p:cNvPr id="87067" name="Line 27"/>
          <p:cNvSpPr>
            <a:spLocks noChangeShapeType="1"/>
          </p:cNvSpPr>
          <p:nvPr/>
        </p:nvSpPr>
        <p:spPr bwMode="auto">
          <a:xfrm flipV="1">
            <a:off x="7342188" y="4716463"/>
            <a:ext cx="209550" cy="287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7068" name="Line 28"/>
          <p:cNvSpPr>
            <a:spLocks noChangeShapeType="1"/>
          </p:cNvSpPr>
          <p:nvPr/>
        </p:nvSpPr>
        <p:spPr bwMode="auto">
          <a:xfrm flipV="1">
            <a:off x="7753350" y="4714875"/>
            <a:ext cx="209550" cy="2873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7069" name="Rectangle 29"/>
          <p:cNvSpPr>
            <a:spLocks noChangeArrowheads="1"/>
          </p:cNvSpPr>
          <p:nvPr/>
        </p:nvSpPr>
        <p:spPr bwMode="auto">
          <a:xfrm>
            <a:off x="7913688" y="4437063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9</a:t>
            </a:r>
          </a:p>
        </p:txBody>
      </p:sp>
      <p:sp>
        <p:nvSpPr>
          <p:cNvPr id="87073" name="Rectangle 33"/>
          <p:cNvSpPr>
            <a:spLocks noChangeArrowheads="1"/>
          </p:cNvSpPr>
          <p:nvPr/>
        </p:nvSpPr>
        <p:spPr bwMode="auto">
          <a:xfrm>
            <a:off x="6237288" y="4394200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87074" name="Rectangle 34"/>
          <p:cNvSpPr>
            <a:spLocks noChangeArrowheads="1"/>
          </p:cNvSpPr>
          <p:nvPr/>
        </p:nvSpPr>
        <p:spPr bwMode="auto">
          <a:xfrm>
            <a:off x="5930900" y="4927600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87075" name="Line 35"/>
          <p:cNvSpPr>
            <a:spLocks noChangeShapeType="1"/>
          </p:cNvSpPr>
          <p:nvPr/>
        </p:nvSpPr>
        <p:spPr bwMode="auto">
          <a:xfrm flipV="1">
            <a:off x="5864225" y="4902200"/>
            <a:ext cx="209550" cy="2873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7076" name="Line 36"/>
          <p:cNvSpPr>
            <a:spLocks noChangeShapeType="1"/>
          </p:cNvSpPr>
          <p:nvPr/>
        </p:nvSpPr>
        <p:spPr bwMode="auto">
          <a:xfrm flipV="1">
            <a:off x="6213475" y="4711700"/>
            <a:ext cx="209550" cy="2873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7077" name="Rectangle 37"/>
          <p:cNvSpPr>
            <a:spLocks noChangeArrowheads="1"/>
          </p:cNvSpPr>
          <p:nvPr/>
        </p:nvSpPr>
        <p:spPr bwMode="auto">
          <a:xfrm>
            <a:off x="7075488" y="4437063"/>
            <a:ext cx="330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600" b="1">
                <a:solidFill>
                  <a:schemeClr val="accent2"/>
                </a:solidFill>
                <a:latin typeface="Trebuchet MS" pitchFamily="34" charset="0"/>
              </a:rPr>
              <a:t>5</a:t>
            </a:r>
          </a:p>
        </p:txBody>
      </p:sp>
      <p:sp>
        <p:nvSpPr>
          <p:cNvPr id="87078" name="Line 38"/>
          <p:cNvSpPr>
            <a:spLocks noChangeShapeType="1"/>
          </p:cNvSpPr>
          <p:nvPr/>
        </p:nvSpPr>
        <p:spPr bwMode="auto">
          <a:xfrm flipV="1">
            <a:off x="6918325" y="4716463"/>
            <a:ext cx="209550" cy="287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7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7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87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7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7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8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87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8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87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7" grpId="0"/>
      <p:bldP spid="87048" grpId="0"/>
      <p:bldP spid="87051" grpId="0"/>
      <p:bldP spid="87052" grpId="0"/>
      <p:bldP spid="87056" grpId="0"/>
      <p:bldP spid="87057" grpId="0"/>
      <p:bldP spid="87060" grpId="0" animBg="1"/>
      <p:bldP spid="87061" grpId="0" animBg="1"/>
      <p:bldP spid="87062" grpId="0" animBg="1"/>
      <p:bldP spid="87054" grpId="0" animBg="1"/>
      <p:bldP spid="87063" grpId="0"/>
      <p:bldP spid="87064" grpId="0"/>
      <p:bldP spid="87066" grpId="0"/>
      <p:bldP spid="87067" grpId="0" animBg="1"/>
      <p:bldP spid="87068" grpId="0" animBg="1"/>
      <p:bldP spid="87069" grpId="0"/>
      <p:bldP spid="87073" grpId="0"/>
      <p:bldP spid="87074" grpId="0"/>
      <p:bldP spid="87075" grpId="0" animBg="1"/>
      <p:bldP spid="87076" grpId="0" animBg="1"/>
      <p:bldP spid="87077" grpId="0"/>
      <p:bldP spid="870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33388"/>
            <a:ext cx="8135937" cy="57626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4000" b="1"/>
              <a:t>Pár příkladů k procvičení </a:t>
            </a:r>
            <a:r>
              <a:rPr lang="cs-CZ" sz="2400" b="1"/>
              <a:t>– list č. 1:</a:t>
            </a:r>
            <a:endParaRPr lang="cs-CZ" sz="4000" b="1"/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611188" y="981075"/>
            <a:ext cx="81375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641350" y="1052513"/>
            <a:ext cx="792003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Vyjádřete v základním tvaru dané poměry: </a:t>
            </a: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3651250" y="6249988"/>
            <a:ext cx="5111750" cy="7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0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Až budete hotovi nebo když si nebudete vědět rady, klikněte a ukážu vám postup.</a:t>
            </a: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755650" y="1701800"/>
            <a:ext cx="28797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10 : 15 : 20 : 35</a:t>
            </a:r>
            <a:r>
              <a:rPr lang="cs-CZ" sz="160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3778250" y="1701800"/>
            <a:ext cx="2089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80 : 48 : 24</a:t>
            </a:r>
            <a:r>
              <a:rPr lang="cs-CZ" sz="1600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5938838" y="1701800"/>
            <a:ext cx="25939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5000"/>
              </a:lnSpc>
            </a:pPr>
            <a:r>
              <a:rPr lang="cs-CZ" sz="1600" b="1">
                <a:solidFill>
                  <a:srgbClr val="284C6A"/>
                </a:solidFill>
                <a:latin typeface="Trebuchet MS" pitchFamily="34" charset="0"/>
                <a:sym typeface="Symbol" pitchFamily="18" charset="2"/>
              </a:rPr>
              <a:t>1,2 : 5,4 : 6 : 2,4</a:t>
            </a:r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0" y="0"/>
            <a:ext cx="2730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700">
                <a:latin typeface="Times New Roman" pitchFamily="18" charset="0"/>
                <a:cs typeface="Times New Roman" pitchFamily="18" charset="0"/>
              </a:rPr>
              <a:t>    </a:t>
            </a:r>
            <a:endParaRPr lang="cs-CZ"/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0" y="0"/>
            <a:ext cx="2730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sz="700">
                <a:latin typeface="Times New Roman" pitchFamily="18" charset="0"/>
                <a:cs typeface="Times New Roman" pitchFamily="18" charset="0"/>
              </a:rPr>
              <a:t>    </a:t>
            </a:r>
            <a:endParaRPr lang="cs-CZ"/>
          </a:p>
        </p:txBody>
      </p:sp>
      <p:graphicFrame>
        <p:nvGraphicFramePr>
          <p:cNvPr id="97296" name="Object 16"/>
          <p:cNvGraphicFramePr>
            <a:graphicFrameLocks noChangeAspect="1"/>
          </p:cNvGraphicFramePr>
          <p:nvPr>
            <p:ph idx="1"/>
          </p:nvPr>
        </p:nvGraphicFramePr>
        <p:xfrm>
          <a:off x="971550" y="3716338"/>
          <a:ext cx="1295400" cy="590550"/>
        </p:xfrm>
        <a:graphic>
          <a:graphicData uri="http://schemas.openxmlformats.org/presentationml/2006/ole">
            <p:oleObj spid="_x0000_s97296" name="Rovnice" r:id="rId3" imgW="863280" imgH="393480" progId="Equation.3">
              <p:embed/>
            </p:oleObj>
          </a:graphicData>
        </a:graphic>
      </p:graphicFrame>
      <p:graphicFrame>
        <p:nvGraphicFramePr>
          <p:cNvPr id="97298" name="Object 18"/>
          <p:cNvGraphicFramePr>
            <a:graphicFrameLocks noChangeAspect="1"/>
          </p:cNvGraphicFramePr>
          <p:nvPr/>
        </p:nvGraphicFramePr>
        <p:xfrm>
          <a:off x="3800475" y="3702050"/>
          <a:ext cx="1276350" cy="590550"/>
        </p:xfrm>
        <a:graphic>
          <a:graphicData uri="http://schemas.openxmlformats.org/presentationml/2006/ole">
            <p:oleObj spid="_x0000_s97298" name="Rovnice" r:id="rId4" imgW="850680" imgH="393480" progId="Equation.3">
              <p:embed/>
            </p:oleObj>
          </a:graphicData>
        </a:graphic>
      </p:graphicFrame>
      <p:graphicFrame>
        <p:nvGraphicFramePr>
          <p:cNvPr id="97299" name="Object 19"/>
          <p:cNvGraphicFramePr>
            <a:graphicFrameLocks noChangeAspect="1"/>
          </p:cNvGraphicFramePr>
          <p:nvPr/>
        </p:nvGraphicFramePr>
        <p:xfrm>
          <a:off x="6477000" y="3702050"/>
          <a:ext cx="1047750" cy="590550"/>
        </p:xfrm>
        <a:graphic>
          <a:graphicData uri="http://schemas.openxmlformats.org/presentationml/2006/ole">
            <p:oleObj spid="_x0000_s97299" name="Rovnice" r:id="rId5" imgW="698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animBg="1"/>
      <p:bldP spid="97284" grpId="0"/>
      <p:bldP spid="97285" grpId="0"/>
      <p:bldP spid="97286" grpId="0"/>
      <p:bldP spid="97287" grpId="0"/>
      <p:bldP spid="97288" grpId="0"/>
    </p:bld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3311</TotalTime>
  <Words>1214</Words>
  <Application>Microsoft Office PowerPoint</Application>
  <PresentationFormat>Předvádění na obrazovce (4:3)</PresentationFormat>
  <Paragraphs>200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Trebuchet MS</vt:lpstr>
      <vt:lpstr>Calibri</vt:lpstr>
      <vt:lpstr>Symbol</vt:lpstr>
      <vt:lpstr>Times New Roman</vt:lpstr>
      <vt:lpstr>Prezentace Školicí seminář</vt:lpstr>
      <vt:lpstr>Editor rovnic 3.0</vt:lpstr>
      <vt:lpstr>Postupný poměr</vt:lpstr>
      <vt:lpstr>Poměr</vt:lpstr>
      <vt:lpstr>Poměr</vt:lpstr>
      <vt:lpstr>Poměr</vt:lpstr>
      <vt:lpstr>Postupný poměr</vt:lpstr>
      <vt:lpstr>Krácení postupného poměru</vt:lpstr>
      <vt:lpstr>Rozšiřování postupného poměru</vt:lpstr>
      <vt:lpstr>Rozšiřování postupného poměru</vt:lpstr>
      <vt:lpstr>Pár příkladů k procvičení – list č. 1:</vt:lpstr>
      <vt:lpstr>Pár příkladů k procvičení – list č. 1:</vt:lpstr>
      <vt:lpstr>Pár příkladů k procvičení – list č. 2:</vt:lpstr>
      <vt:lpstr>Pár příkladů k procvičení – list č. 2:</vt:lpstr>
      <vt:lpstr>Pár příkladů k procvičení – list č. 3:</vt:lpstr>
      <vt:lpstr>Pár příkladů k procvičení – list č. 3:</vt:lpstr>
      <vt:lpstr>Pamatuj si!</vt:lpstr>
    </vt:vector>
  </TitlesOfParts>
  <Company>Základní škola 1. máje Hranice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Postupný poměr - základní tvar</dc:title>
  <dc:creator>Radomír Macháň</dc:creator>
  <dc:description>Dostupné z Metodického portálu www.rvp.cz, ISSN: 1802-4785, financovaného z ESF a státního rozpočtu ČR. Provozováno Výzkumným ústavem pedagogickým v Praze.</dc:description>
  <cp:lastModifiedBy>mikovcovasarka</cp:lastModifiedBy>
  <cp:revision>210</cp:revision>
  <dcterms:created xsi:type="dcterms:W3CDTF">2008-05-31T11:29:33Z</dcterms:created>
  <dcterms:modified xsi:type="dcterms:W3CDTF">2020-04-28T06:02:53Z</dcterms:modified>
</cp:coreProperties>
</file>